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64" r:id="rId2"/>
    <p:sldId id="475" r:id="rId3"/>
    <p:sldId id="485" r:id="rId4"/>
    <p:sldId id="481" r:id="rId5"/>
    <p:sldId id="474" r:id="rId6"/>
    <p:sldId id="484" r:id="rId7"/>
    <p:sldId id="472" r:id="rId8"/>
    <p:sldId id="478" r:id="rId9"/>
    <p:sldId id="477" r:id="rId10"/>
    <p:sldId id="476" r:id="rId11"/>
    <p:sldId id="479" r:id="rId12"/>
    <p:sldId id="480" r:id="rId13"/>
    <p:sldId id="483" r:id="rId14"/>
    <p:sldId id="482" r:id="rId15"/>
  </p:sldIdLst>
  <p:sldSz cx="9144000" cy="6858000" type="screen4x3"/>
  <p:notesSz cx="9866313" cy="6735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9999"/>
    <a:srgbClr val="0067B4"/>
    <a:srgbClr val="F8E4F5"/>
    <a:srgbClr val="0069B8"/>
    <a:srgbClr val="004D86"/>
    <a:srgbClr val="FFFFFF"/>
    <a:srgbClr val="CC6498"/>
    <a:srgbClr val="4A6CFC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686" autoAdjust="0"/>
    <p:restoredTop sz="94048" autoAdjust="0"/>
  </p:normalViewPr>
  <p:slideViewPr>
    <p:cSldViewPr snapToGrid="0">
      <p:cViewPr varScale="1">
        <p:scale>
          <a:sx n="107" d="100"/>
          <a:sy n="107" d="100"/>
        </p:scale>
        <p:origin x="132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16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746ED0-E727-47E7-A71C-E8727C94E523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57840FE3-AA90-4F5C-9E53-B47AD9E8F435}">
      <dgm:prSet phldrT="[テキスト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kumimoji="1" lang="ja-JP" altLang="en-US" dirty="0">
              <a:solidFill>
                <a:schemeClr val="tx1"/>
              </a:solidFill>
            </a:rPr>
            <a:t>①汐田総合病院</a:t>
          </a:r>
          <a:endParaRPr kumimoji="1" lang="en-US" altLang="ja-JP" dirty="0">
            <a:solidFill>
              <a:schemeClr val="tx1"/>
            </a:solidFill>
          </a:endParaRPr>
        </a:p>
        <a:p>
          <a:r>
            <a:rPr kumimoji="1" lang="ja-JP" altLang="en-US" dirty="0">
              <a:solidFill>
                <a:schemeClr val="tx1"/>
              </a:solidFill>
            </a:rPr>
            <a:t>看護師不足</a:t>
          </a:r>
        </a:p>
      </dgm:t>
    </dgm:pt>
    <dgm:pt modelId="{1D922486-731D-4C1C-B9B0-00700CEC36CA}" type="parTrans" cxnId="{91D7C6BE-50A6-4CD5-BFFE-D0352250FF11}">
      <dgm:prSet/>
      <dgm:spPr/>
      <dgm:t>
        <a:bodyPr/>
        <a:lstStyle/>
        <a:p>
          <a:endParaRPr kumimoji="1" lang="ja-JP" altLang="en-US"/>
        </a:p>
      </dgm:t>
    </dgm:pt>
    <dgm:pt modelId="{C92A82EE-CF3D-49AC-BDD5-DD3BAEC1A99A}" type="sibTrans" cxnId="{91D7C6BE-50A6-4CD5-BFFE-D0352250FF11}">
      <dgm:prSet/>
      <dgm:spPr/>
      <dgm:t>
        <a:bodyPr/>
        <a:lstStyle/>
        <a:p>
          <a:endParaRPr kumimoji="1" lang="ja-JP" altLang="en-US"/>
        </a:p>
      </dgm:t>
    </dgm:pt>
    <dgm:pt modelId="{E38DA81F-807A-4C19-90D2-E9C10CA09D53}">
      <dgm:prSet phldrT="[テキスト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kumimoji="1" lang="ja-JP" altLang="en-US" dirty="0">
              <a:solidFill>
                <a:schemeClr val="tx1"/>
              </a:solidFill>
            </a:rPr>
            <a:t>②入院病床が十分</a:t>
          </a:r>
          <a:endParaRPr kumimoji="1" lang="en-US" altLang="ja-JP" dirty="0">
            <a:solidFill>
              <a:schemeClr val="tx1"/>
            </a:solidFill>
          </a:endParaRPr>
        </a:p>
        <a:p>
          <a:r>
            <a:rPr kumimoji="1" lang="ja-JP" altLang="en-US" dirty="0">
              <a:solidFill>
                <a:schemeClr val="tx1"/>
              </a:solidFill>
            </a:rPr>
            <a:t>開けられない</a:t>
          </a:r>
        </a:p>
      </dgm:t>
    </dgm:pt>
    <dgm:pt modelId="{AB6EC83B-B132-418B-B321-8F87F1FD4447}" type="parTrans" cxnId="{C113DE66-F8FD-469C-86EE-617BD9B49B4A}">
      <dgm:prSet/>
      <dgm:spPr/>
      <dgm:t>
        <a:bodyPr/>
        <a:lstStyle/>
        <a:p>
          <a:endParaRPr kumimoji="1" lang="ja-JP" altLang="en-US"/>
        </a:p>
      </dgm:t>
    </dgm:pt>
    <dgm:pt modelId="{F65AAAC6-EF13-4F95-864B-60C922A129A4}" type="sibTrans" cxnId="{C113DE66-F8FD-469C-86EE-617BD9B49B4A}">
      <dgm:prSet/>
      <dgm:spPr/>
      <dgm:t>
        <a:bodyPr/>
        <a:lstStyle/>
        <a:p>
          <a:endParaRPr kumimoji="1" lang="ja-JP" altLang="en-US"/>
        </a:p>
      </dgm:t>
    </dgm:pt>
    <dgm:pt modelId="{802E54D2-72BC-4865-9CF4-C6858A4D283B}">
      <dgm:prSet phldrT="[テキスト]"/>
      <dgm:spPr>
        <a:solidFill>
          <a:srgbClr val="FF9999"/>
        </a:solidFill>
      </dgm:spPr>
      <dgm:t>
        <a:bodyPr/>
        <a:lstStyle/>
        <a:p>
          <a:r>
            <a:rPr kumimoji="1" lang="ja-JP" altLang="en-US" dirty="0">
              <a:solidFill>
                <a:schemeClr val="tx1"/>
              </a:solidFill>
            </a:rPr>
            <a:t>③東部病院治療後</a:t>
          </a:r>
          <a:endParaRPr kumimoji="1" lang="en-US" altLang="ja-JP" dirty="0">
            <a:solidFill>
              <a:schemeClr val="tx1"/>
            </a:solidFill>
          </a:endParaRPr>
        </a:p>
        <a:p>
          <a:r>
            <a:rPr kumimoji="1" lang="ja-JP" altLang="en-US" dirty="0">
              <a:solidFill>
                <a:schemeClr val="tx1"/>
              </a:solidFill>
            </a:rPr>
            <a:t>回復期の患者が転院</a:t>
          </a:r>
          <a:endParaRPr kumimoji="1" lang="en-US" altLang="ja-JP" dirty="0">
            <a:solidFill>
              <a:schemeClr val="tx1"/>
            </a:solidFill>
          </a:endParaRPr>
        </a:p>
        <a:p>
          <a:r>
            <a:rPr kumimoji="1" lang="ja-JP" altLang="en-US" dirty="0">
              <a:solidFill>
                <a:schemeClr val="tx1"/>
              </a:solidFill>
            </a:rPr>
            <a:t>できない</a:t>
          </a:r>
        </a:p>
      </dgm:t>
    </dgm:pt>
    <dgm:pt modelId="{7EA36409-59EF-4163-AB9A-0EA7406F9EAC}" type="parTrans" cxnId="{10B78253-386D-491A-A5AC-54A8A4887E1C}">
      <dgm:prSet/>
      <dgm:spPr/>
      <dgm:t>
        <a:bodyPr/>
        <a:lstStyle/>
        <a:p>
          <a:endParaRPr kumimoji="1" lang="ja-JP" altLang="en-US"/>
        </a:p>
      </dgm:t>
    </dgm:pt>
    <dgm:pt modelId="{C4066B31-2E63-4606-BBF2-ABBDF273134E}" type="sibTrans" cxnId="{10B78253-386D-491A-A5AC-54A8A4887E1C}">
      <dgm:prSet/>
      <dgm:spPr/>
      <dgm:t>
        <a:bodyPr/>
        <a:lstStyle/>
        <a:p>
          <a:endParaRPr kumimoji="1" lang="ja-JP" altLang="en-US"/>
        </a:p>
      </dgm:t>
    </dgm:pt>
    <dgm:pt modelId="{71C10747-9F49-400E-A024-0718C0C4F210}">
      <dgm:prSet phldrT="[テキスト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kumimoji="1" lang="ja-JP" altLang="en-US" dirty="0">
              <a:solidFill>
                <a:schemeClr val="tx1"/>
              </a:solidFill>
            </a:rPr>
            <a:t>④東部看護師⇒</a:t>
          </a:r>
          <a:endParaRPr kumimoji="1" lang="en-US" altLang="ja-JP" dirty="0">
            <a:solidFill>
              <a:schemeClr val="tx1"/>
            </a:solidFill>
          </a:endParaRPr>
        </a:p>
        <a:p>
          <a:r>
            <a:rPr kumimoji="1" lang="ja-JP" altLang="en-US" dirty="0">
              <a:solidFill>
                <a:schemeClr val="tx1"/>
              </a:solidFill>
            </a:rPr>
            <a:t>汐田出向による</a:t>
          </a:r>
          <a:endParaRPr kumimoji="1" lang="en-US" altLang="ja-JP" dirty="0">
            <a:solidFill>
              <a:schemeClr val="tx1"/>
            </a:solidFill>
          </a:endParaRPr>
        </a:p>
        <a:p>
          <a:r>
            <a:rPr kumimoji="1" lang="ja-JP" altLang="en-US" dirty="0">
              <a:solidFill>
                <a:schemeClr val="tx1"/>
              </a:solidFill>
            </a:rPr>
            <a:t>偏在是正　病床稼働増</a:t>
          </a:r>
        </a:p>
      </dgm:t>
    </dgm:pt>
    <dgm:pt modelId="{02872652-D72A-4B06-A5AB-F0274A82BF67}" type="parTrans" cxnId="{4E2245C8-EA3B-49E8-8499-46CC4FF85F59}">
      <dgm:prSet/>
      <dgm:spPr/>
      <dgm:t>
        <a:bodyPr/>
        <a:lstStyle/>
        <a:p>
          <a:endParaRPr kumimoji="1" lang="ja-JP" altLang="en-US"/>
        </a:p>
      </dgm:t>
    </dgm:pt>
    <dgm:pt modelId="{E88B28E1-2275-4360-BC76-18BB74CBB583}" type="sibTrans" cxnId="{4E2245C8-EA3B-49E8-8499-46CC4FF85F59}">
      <dgm:prSet/>
      <dgm:spPr/>
      <dgm:t>
        <a:bodyPr/>
        <a:lstStyle/>
        <a:p>
          <a:endParaRPr kumimoji="1" lang="ja-JP" altLang="en-US"/>
        </a:p>
      </dgm:t>
    </dgm:pt>
    <dgm:pt modelId="{38873C66-FBED-4545-A563-91D3C718C6BB}" type="pres">
      <dgm:prSet presAssocID="{B6746ED0-E727-47E7-A71C-E8727C94E52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29150CC-429F-455E-B1BC-A8D46394BE49}" type="pres">
      <dgm:prSet presAssocID="{B6746ED0-E727-47E7-A71C-E8727C94E523}" presName="children" presStyleCnt="0"/>
      <dgm:spPr/>
    </dgm:pt>
    <dgm:pt modelId="{59B6E11F-08CD-4525-B5E5-6E4D2AFC28A0}" type="pres">
      <dgm:prSet presAssocID="{B6746ED0-E727-47E7-A71C-E8727C94E523}" presName="childPlaceholder" presStyleCnt="0"/>
      <dgm:spPr/>
    </dgm:pt>
    <dgm:pt modelId="{8AD04D99-EA16-482C-AF2C-C3A5E1678B1E}" type="pres">
      <dgm:prSet presAssocID="{B6746ED0-E727-47E7-A71C-E8727C94E523}" presName="circle" presStyleCnt="0"/>
      <dgm:spPr/>
    </dgm:pt>
    <dgm:pt modelId="{EB26BCAC-6653-4790-9AA6-2CD6AC956310}" type="pres">
      <dgm:prSet presAssocID="{B6746ED0-E727-47E7-A71C-E8727C94E523}" presName="quadrant1" presStyleLbl="node1" presStyleIdx="0" presStyleCnt="4" custScaleX="181185" custScaleY="99679" custLinFactNeighborX="-33714" custLinFactNeighborY="-5182">
        <dgm:presLayoutVars>
          <dgm:chMax val="1"/>
          <dgm:bulletEnabled val="1"/>
        </dgm:presLayoutVars>
      </dgm:prSet>
      <dgm:spPr/>
    </dgm:pt>
    <dgm:pt modelId="{9DB09703-D048-45E0-867E-10BBD34A7536}" type="pres">
      <dgm:prSet presAssocID="{B6746ED0-E727-47E7-A71C-E8727C94E523}" presName="quadrant2" presStyleLbl="node1" presStyleIdx="1" presStyleCnt="4" custScaleX="172409" custLinFactNeighborX="43790" custLinFactNeighborY="-5551">
        <dgm:presLayoutVars>
          <dgm:chMax val="1"/>
          <dgm:bulletEnabled val="1"/>
        </dgm:presLayoutVars>
      </dgm:prSet>
      <dgm:spPr/>
    </dgm:pt>
    <dgm:pt modelId="{883C2ACF-4FA8-4789-B418-9663DAC2AC02}" type="pres">
      <dgm:prSet presAssocID="{B6746ED0-E727-47E7-A71C-E8727C94E523}" presName="quadrant3" presStyleLbl="node1" presStyleIdx="2" presStyleCnt="4" custScaleX="173382" custLinFactNeighborX="44044" custLinFactNeighborY="-5181">
        <dgm:presLayoutVars>
          <dgm:chMax val="1"/>
          <dgm:bulletEnabled val="1"/>
        </dgm:presLayoutVars>
      </dgm:prSet>
      <dgm:spPr/>
    </dgm:pt>
    <dgm:pt modelId="{467229D0-AA87-4773-9E6A-29A5D7E8CDDB}" type="pres">
      <dgm:prSet presAssocID="{B6746ED0-E727-47E7-A71C-E8727C94E523}" presName="quadrant4" presStyleLbl="node1" presStyleIdx="3" presStyleCnt="4" custScaleX="177755" custLinFactNeighborX="-33471" custLinFactNeighborY="-4441">
        <dgm:presLayoutVars>
          <dgm:chMax val="1"/>
          <dgm:bulletEnabled val="1"/>
        </dgm:presLayoutVars>
      </dgm:prSet>
      <dgm:spPr/>
    </dgm:pt>
    <dgm:pt modelId="{F1EA834E-2008-4998-B591-9563A3EFB4B2}" type="pres">
      <dgm:prSet presAssocID="{B6746ED0-E727-47E7-A71C-E8727C94E523}" presName="quadrantPlaceholder" presStyleCnt="0"/>
      <dgm:spPr/>
    </dgm:pt>
    <dgm:pt modelId="{D123724F-9D8A-45EA-946C-F9AAEC2F1782}" type="pres">
      <dgm:prSet presAssocID="{B6746ED0-E727-47E7-A71C-E8727C94E523}" presName="center1" presStyleLbl="fgShp" presStyleIdx="0" presStyleCnt="2" custLinFactNeighborX="19141" custLinFactNeighborY="-7397"/>
      <dgm:spPr/>
    </dgm:pt>
    <dgm:pt modelId="{E8408A83-A54E-4F03-9ECC-0EB47048CE0E}" type="pres">
      <dgm:prSet presAssocID="{B6746ED0-E727-47E7-A71C-E8727C94E523}" presName="center2" presStyleLbl="fgShp" presStyleIdx="1" presStyleCnt="2" custLinFactNeighborX="19141" custLinFactNeighborY="-13560"/>
      <dgm:spPr/>
    </dgm:pt>
  </dgm:ptLst>
  <dgm:cxnLst>
    <dgm:cxn modelId="{42FB1824-3715-4694-92D9-72E85C9E8BE7}" type="presOf" srcId="{802E54D2-72BC-4865-9CF4-C6858A4D283B}" destId="{883C2ACF-4FA8-4789-B418-9663DAC2AC02}" srcOrd="0" destOrd="0" presId="urn:microsoft.com/office/officeart/2005/8/layout/cycle4"/>
    <dgm:cxn modelId="{1BBB235B-0DD2-4BF3-9C45-9DACD5CCC0C1}" type="presOf" srcId="{71C10747-9F49-400E-A024-0718C0C4F210}" destId="{467229D0-AA87-4773-9E6A-29A5D7E8CDDB}" srcOrd="0" destOrd="0" presId="urn:microsoft.com/office/officeart/2005/8/layout/cycle4"/>
    <dgm:cxn modelId="{C113DE66-F8FD-469C-86EE-617BD9B49B4A}" srcId="{B6746ED0-E727-47E7-A71C-E8727C94E523}" destId="{E38DA81F-807A-4C19-90D2-E9C10CA09D53}" srcOrd="1" destOrd="0" parTransId="{AB6EC83B-B132-418B-B321-8F87F1FD4447}" sibTransId="{F65AAAC6-EF13-4F95-864B-60C922A129A4}"/>
    <dgm:cxn modelId="{10B78253-386D-491A-A5AC-54A8A4887E1C}" srcId="{B6746ED0-E727-47E7-A71C-E8727C94E523}" destId="{802E54D2-72BC-4865-9CF4-C6858A4D283B}" srcOrd="2" destOrd="0" parTransId="{7EA36409-59EF-4163-AB9A-0EA7406F9EAC}" sibTransId="{C4066B31-2E63-4606-BBF2-ABBDF273134E}"/>
    <dgm:cxn modelId="{BFEC1196-2544-4E29-A9B5-AB261137F68C}" type="presOf" srcId="{B6746ED0-E727-47E7-A71C-E8727C94E523}" destId="{38873C66-FBED-4545-A563-91D3C718C6BB}" srcOrd="0" destOrd="0" presId="urn:microsoft.com/office/officeart/2005/8/layout/cycle4"/>
    <dgm:cxn modelId="{91D7C6BE-50A6-4CD5-BFFE-D0352250FF11}" srcId="{B6746ED0-E727-47E7-A71C-E8727C94E523}" destId="{57840FE3-AA90-4F5C-9E53-B47AD9E8F435}" srcOrd="0" destOrd="0" parTransId="{1D922486-731D-4C1C-B9B0-00700CEC36CA}" sibTransId="{C92A82EE-CF3D-49AC-BDD5-DD3BAEC1A99A}"/>
    <dgm:cxn modelId="{4403D4C5-0E1A-4F77-B5B6-94187D2E9AF0}" type="presOf" srcId="{57840FE3-AA90-4F5C-9E53-B47AD9E8F435}" destId="{EB26BCAC-6653-4790-9AA6-2CD6AC956310}" srcOrd="0" destOrd="0" presId="urn:microsoft.com/office/officeart/2005/8/layout/cycle4"/>
    <dgm:cxn modelId="{4E2245C8-EA3B-49E8-8499-46CC4FF85F59}" srcId="{B6746ED0-E727-47E7-A71C-E8727C94E523}" destId="{71C10747-9F49-400E-A024-0718C0C4F210}" srcOrd="3" destOrd="0" parTransId="{02872652-D72A-4B06-A5AB-F0274A82BF67}" sibTransId="{E88B28E1-2275-4360-BC76-18BB74CBB583}"/>
    <dgm:cxn modelId="{875C20D6-9F48-49A2-80EC-E3D302AE89B2}" type="presOf" srcId="{E38DA81F-807A-4C19-90D2-E9C10CA09D53}" destId="{9DB09703-D048-45E0-867E-10BBD34A7536}" srcOrd="0" destOrd="0" presId="urn:microsoft.com/office/officeart/2005/8/layout/cycle4"/>
    <dgm:cxn modelId="{6FD0B059-5E2C-4F2B-94E2-D26D2DC3FD4D}" type="presParOf" srcId="{38873C66-FBED-4545-A563-91D3C718C6BB}" destId="{529150CC-429F-455E-B1BC-A8D46394BE49}" srcOrd="0" destOrd="0" presId="urn:microsoft.com/office/officeart/2005/8/layout/cycle4"/>
    <dgm:cxn modelId="{33823E84-C794-440C-AA03-5078E1F12A1D}" type="presParOf" srcId="{529150CC-429F-455E-B1BC-A8D46394BE49}" destId="{59B6E11F-08CD-4525-B5E5-6E4D2AFC28A0}" srcOrd="0" destOrd="0" presId="urn:microsoft.com/office/officeart/2005/8/layout/cycle4"/>
    <dgm:cxn modelId="{294E3732-34F5-407B-9D24-CA14F1D7E42E}" type="presParOf" srcId="{38873C66-FBED-4545-A563-91D3C718C6BB}" destId="{8AD04D99-EA16-482C-AF2C-C3A5E1678B1E}" srcOrd="1" destOrd="0" presId="urn:microsoft.com/office/officeart/2005/8/layout/cycle4"/>
    <dgm:cxn modelId="{FD66B1FF-7660-46A7-B40E-C13E86527E24}" type="presParOf" srcId="{8AD04D99-EA16-482C-AF2C-C3A5E1678B1E}" destId="{EB26BCAC-6653-4790-9AA6-2CD6AC956310}" srcOrd="0" destOrd="0" presId="urn:microsoft.com/office/officeart/2005/8/layout/cycle4"/>
    <dgm:cxn modelId="{3474D503-A899-4719-8B5F-6D0EEF0799C2}" type="presParOf" srcId="{8AD04D99-EA16-482C-AF2C-C3A5E1678B1E}" destId="{9DB09703-D048-45E0-867E-10BBD34A7536}" srcOrd="1" destOrd="0" presId="urn:microsoft.com/office/officeart/2005/8/layout/cycle4"/>
    <dgm:cxn modelId="{EC448202-89A1-4159-9D72-A99B3BC8630E}" type="presParOf" srcId="{8AD04D99-EA16-482C-AF2C-C3A5E1678B1E}" destId="{883C2ACF-4FA8-4789-B418-9663DAC2AC02}" srcOrd="2" destOrd="0" presId="urn:microsoft.com/office/officeart/2005/8/layout/cycle4"/>
    <dgm:cxn modelId="{B6168C64-61BE-49AF-AD8B-CF15F2B5C509}" type="presParOf" srcId="{8AD04D99-EA16-482C-AF2C-C3A5E1678B1E}" destId="{467229D0-AA87-4773-9E6A-29A5D7E8CDDB}" srcOrd="3" destOrd="0" presId="urn:microsoft.com/office/officeart/2005/8/layout/cycle4"/>
    <dgm:cxn modelId="{F939359F-2137-4A84-8647-6A2DD66F4E70}" type="presParOf" srcId="{8AD04D99-EA16-482C-AF2C-C3A5E1678B1E}" destId="{F1EA834E-2008-4998-B591-9563A3EFB4B2}" srcOrd="4" destOrd="0" presId="urn:microsoft.com/office/officeart/2005/8/layout/cycle4"/>
    <dgm:cxn modelId="{6B03CF41-DC46-412B-96C1-CF64A032B721}" type="presParOf" srcId="{38873C66-FBED-4545-A563-91D3C718C6BB}" destId="{D123724F-9D8A-45EA-946C-F9AAEC2F1782}" srcOrd="2" destOrd="0" presId="urn:microsoft.com/office/officeart/2005/8/layout/cycle4"/>
    <dgm:cxn modelId="{7EF7E42D-71E7-4B6E-8A8B-23B5ACF8300D}" type="presParOf" srcId="{38873C66-FBED-4545-A563-91D3C718C6BB}" destId="{E8408A83-A54E-4F03-9ECC-0EB47048CE0E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E2F308-8A2B-4450-B926-0F53D8D29189}" type="doc">
      <dgm:prSet loTypeId="urn:microsoft.com/office/officeart/2005/8/layout/cycle8" loCatId="cycle" qsTypeId="urn:microsoft.com/office/officeart/2005/8/quickstyle/simple1" qsCatId="simple" csTypeId="urn:microsoft.com/office/officeart/2005/8/colors/accent1_5" csCatId="accent1" phldr="0"/>
      <dgm:spPr/>
    </dgm:pt>
    <dgm:pt modelId="{A3D705F1-C5CE-4A7D-AC78-F93D5D8708A0}" type="pres">
      <dgm:prSet presAssocID="{BBE2F308-8A2B-4450-B926-0F53D8D29189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F99DD70D-F83B-450E-8A80-9CFEB7A227EC}" type="presOf" srcId="{BBE2F308-8A2B-4450-B926-0F53D8D29189}" destId="{A3D705F1-C5CE-4A7D-AC78-F93D5D8708A0}" srcOrd="0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222EC1-3742-48F9-A42B-BFE117CA783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3125E93D-3107-44CC-A120-EB5D152819E3}">
      <dgm:prSet phldrT="[テキスト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kumimoji="1" lang="ja-JP" altLang="en-US" sz="2800" dirty="0">
              <a:solidFill>
                <a:schemeClr val="tx1"/>
              </a:solidFill>
            </a:rPr>
            <a:t>１年目</a:t>
          </a:r>
          <a:endParaRPr kumimoji="1" lang="en-US" altLang="ja-JP" sz="2800" dirty="0">
            <a:solidFill>
              <a:schemeClr val="tx1"/>
            </a:solidFill>
          </a:endParaRPr>
        </a:p>
        <a:p>
          <a:r>
            <a:rPr kumimoji="1" lang="ja-JP" altLang="en-US" sz="2800" dirty="0">
              <a:solidFill>
                <a:schemeClr val="tx1"/>
              </a:solidFill>
            </a:rPr>
            <a:t>済生会横浜市東部病院</a:t>
          </a:r>
        </a:p>
      </dgm:t>
    </dgm:pt>
    <dgm:pt modelId="{D1F58259-B5FB-4A8E-9F73-4B65E01B5DC7}" type="parTrans" cxnId="{9D3D536B-9707-4887-9C8A-3FD26BFB0398}">
      <dgm:prSet/>
      <dgm:spPr/>
      <dgm:t>
        <a:bodyPr/>
        <a:lstStyle/>
        <a:p>
          <a:endParaRPr kumimoji="1" lang="ja-JP" altLang="en-US"/>
        </a:p>
      </dgm:t>
    </dgm:pt>
    <dgm:pt modelId="{A2F61F67-33F8-475A-BF22-5D30AA4F2D54}" type="sibTrans" cxnId="{9D3D536B-9707-4887-9C8A-3FD26BFB0398}">
      <dgm:prSet/>
      <dgm:spPr/>
      <dgm:t>
        <a:bodyPr/>
        <a:lstStyle/>
        <a:p>
          <a:endParaRPr kumimoji="1" lang="ja-JP" altLang="en-US"/>
        </a:p>
      </dgm:t>
    </dgm:pt>
    <dgm:pt modelId="{6FB970A2-CB7B-4B7E-B324-C9992F5E2F3D}">
      <dgm:prSet phldrT="[テキスト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kumimoji="1" lang="ja-JP" altLang="en-US" sz="2800" dirty="0">
              <a:solidFill>
                <a:schemeClr val="tx1"/>
              </a:solidFill>
            </a:rPr>
            <a:t>２～４年目</a:t>
          </a:r>
          <a:endParaRPr kumimoji="1" lang="en-US" altLang="ja-JP" sz="2800" dirty="0">
            <a:solidFill>
              <a:schemeClr val="tx1"/>
            </a:solidFill>
          </a:endParaRPr>
        </a:p>
        <a:p>
          <a:r>
            <a:rPr kumimoji="1" lang="ja-JP" altLang="en-US" sz="2800" dirty="0">
              <a:solidFill>
                <a:schemeClr val="tx1"/>
              </a:solidFill>
            </a:rPr>
            <a:t>汐田総合病院</a:t>
          </a:r>
        </a:p>
      </dgm:t>
    </dgm:pt>
    <dgm:pt modelId="{896E1B8B-75EE-4099-929D-D69A33E69E31}" type="parTrans" cxnId="{5F8DB3EB-2CAF-4104-AC18-05F8F33AF196}">
      <dgm:prSet/>
      <dgm:spPr/>
      <dgm:t>
        <a:bodyPr/>
        <a:lstStyle/>
        <a:p>
          <a:endParaRPr kumimoji="1" lang="ja-JP" altLang="en-US"/>
        </a:p>
      </dgm:t>
    </dgm:pt>
    <dgm:pt modelId="{1F609D8A-16E2-4F59-9EB9-833D65E09D3A}" type="sibTrans" cxnId="{5F8DB3EB-2CAF-4104-AC18-05F8F33AF196}">
      <dgm:prSet/>
      <dgm:spPr/>
      <dgm:t>
        <a:bodyPr/>
        <a:lstStyle/>
        <a:p>
          <a:endParaRPr kumimoji="1" lang="ja-JP" altLang="en-US"/>
        </a:p>
      </dgm:t>
    </dgm:pt>
    <dgm:pt modelId="{0D4ED48C-B3AD-4875-84AD-8F87776B4DDB}">
      <dgm:prSet phldrT="[テキスト]" custT="1"/>
      <dgm:spPr>
        <a:solidFill>
          <a:srgbClr val="FF9999"/>
        </a:solidFill>
      </dgm:spPr>
      <dgm:t>
        <a:bodyPr/>
        <a:lstStyle/>
        <a:p>
          <a:r>
            <a:rPr kumimoji="1" lang="ja-JP" altLang="en-US" sz="2400" dirty="0">
              <a:solidFill>
                <a:schemeClr val="tx1"/>
              </a:solidFill>
            </a:rPr>
            <a:t>５</a:t>
          </a:r>
          <a:endParaRPr kumimoji="1" lang="en-US" altLang="ja-JP" sz="2400" dirty="0">
            <a:solidFill>
              <a:schemeClr val="tx1"/>
            </a:solidFill>
          </a:endParaRPr>
        </a:p>
        <a:p>
          <a:r>
            <a:rPr kumimoji="1" lang="ja-JP" altLang="en-US" sz="2400" dirty="0">
              <a:solidFill>
                <a:schemeClr val="tx1"/>
              </a:solidFill>
            </a:rPr>
            <a:t>年</a:t>
          </a:r>
          <a:endParaRPr kumimoji="1" lang="en-US" altLang="ja-JP" sz="2400" dirty="0">
            <a:solidFill>
              <a:schemeClr val="tx1"/>
            </a:solidFill>
          </a:endParaRPr>
        </a:p>
        <a:p>
          <a:r>
            <a:rPr kumimoji="1" lang="ja-JP" altLang="en-US" sz="2400" dirty="0">
              <a:solidFill>
                <a:schemeClr val="tx1"/>
              </a:solidFill>
            </a:rPr>
            <a:t>目</a:t>
          </a:r>
          <a:endParaRPr kumimoji="1" lang="en-US" altLang="ja-JP" sz="2400" dirty="0">
            <a:solidFill>
              <a:schemeClr val="tx1"/>
            </a:solidFill>
          </a:endParaRPr>
        </a:p>
        <a:p>
          <a:r>
            <a:rPr kumimoji="1" lang="ja-JP" altLang="en-US" sz="2400" dirty="0">
              <a:solidFill>
                <a:schemeClr val="tx1"/>
              </a:solidFill>
            </a:rPr>
            <a:t>選</a:t>
          </a:r>
          <a:endParaRPr kumimoji="1" lang="en-US" altLang="ja-JP" sz="2400" dirty="0">
            <a:solidFill>
              <a:schemeClr val="tx1"/>
            </a:solidFill>
          </a:endParaRPr>
        </a:p>
        <a:p>
          <a:r>
            <a:rPr kumimoji="1" lang="ja-JP" altLang="en-US" sz="2400" dirty="0">
              <a:solidFill>
                <a:schemeClr val="tx1"/>
              </a:solidFill>
            </a:rPr>
            <a:t>択</a:t>
          </a:r>
        </a:p>
      </dgm:t>
    </dgm:pt>
    <dgm:pt modelId="{A5DD298C-6A1C-4D61-83AB-E9145B1D8D55}" type="parTrans" cxnId="{77D2035A-61B4-4C6A-B0F5-D5DC71A326D2}">
      <dgm:prSet/>
      <dgm:spPr/>
      <dgm:t>
        <a:bodyPr/>
        <a:lstStyle/>
        <a:p>
          <a:endParaRPr kumimoji="1" lang="ja-JP" altLang="en-US"/>
        </a:p>
      </dgm:t>
    </dgm:pt>
    <dgm:pt modelId="{362857E7-2E75-4232-BDB0-052594925493}" type="sibTrans" cxnId="{77D2035A-61B4-4C6A-B0F5-D5DC71A326D2}">
      <dgm:prSet/>
      <dgm:spPr/>
      <dgm:t>
        <a:bodyPr/>
        <a:lstStyle/>
        <a:p>
          <a:endParaRPr kumimoji="1" lang="ja-JP" altLang="en-US"/>
        </a:p>
      </dgm:t>
    </dgm:pt>
    <dgm:pt modelId="{EDA3A0E2-6129-4D06-907C-F94252C78F4E}">
      <dgm:prSet phldrT="[テキスト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kumimoji="1" lang="ja-JP" altLang="en-US" dirty="0">
              <a:solidFill>
                <a:schemeClr val="tx1"/>
              </a:solidFill>
            </a:rPr>
            <a:t>汐田総合病院</a:t>
          </a:r>
        </a:p>
      </dgm:t>
    </dgm:pt>
    <dgm:pt modelId="{5030F7B1-1FAB-419A-B69C-974EF21AD59F}" type="parTrans" cxnId="{8E0E711A-8F71-435E-BD18-048BA8800D6A}">
      <dgm:prSet/>
      <dgm:spPr/>
      <dgm:t>
        <a:bodyPr/>
        <a:lstStyle/>
        <a:p>
          <a:endParaRPr kumimoji="1" lang="ja-JP" altLang="en-US"/>
        </a:p>
      </dgm:t>
    </dgm:pt>
    <dgm:pt modelId="{E2D759E2-8B1C-4B7D-B91F-B5A8B0AE69E3}" type="sibTrans" cxnId="{8E0E711A-8F71-435E-BD18-048BA8800D6A}">
      <dgm:prSet/>
      <dgm:spPr/>
      <dgm:t>
        <a:bodyPr/>
        <a:lstStyle/>
        <a:p>
          <a:endParaRPr kumimoji="1" lang="ja-JP" altLang="en-US"/>
        </a:p>
      </dgm:t>
    </dgm:pt>
    <dgm:pt modelId="{4B091680-2232-4C37-BB96-51943A0E4764}">
      <dgm:prSet phldrT="[テキスト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kumimoji="1" lang="ja-JP" altLang="en-US" dirty="0">
              <a:solidFill>
                <a:schemeClr val="tx1"/>
              </a:solidFill>
            </a:rPr>
            <a:t>東部病院</a:t>
          </a:r>
        </a:p>
      </dgm:t>
    </dgm:pt>
    <dgm:pt modelId="{BBE016A6-E37E-4A7E-ADCF-DC5051644378}" type="parTrans" cxnId="{96762986-2D44-444C-9B4E-64699B3F487E}">
      <dgm:prSet/>
      <dgm:spPr/>
      <dgm:t>
        <a:bodyPr/>
        <a:lstStyle/>
        <a:p>
          <a:endParaRPr kumimoji="1" lang="ja-JP" altLang="en-US"/>
        </a:p>
      </dgm:t>
    </dgm:pt>
    <dgm:pt modelId="{E773D019-B8C0-46F0-AEF2-1DEA84D3BEE4}" type="sibTrans" cxnId="{96762986-2D44-444C-9B4E-64699B3F487E}">
      <dgm:prSet/>
      <dgm:spPr/>
      <dgm:t>
        <a:bodyPr/>
        <a:lstStyle/>
        <a:p>
          <a:endParaRPr kumimoji="1" lang="ja-JP" altLang="en-US"/>
        </a:p>
      </dgm:t>
    </dgm:pt>
    <dgm:pt modelId="{29ECDD52-732C-498F-8FB5-CC013A5EC83B}" type="pres">
      <dgm:prSet presAssocID="{3B222EC1-3742-48F9-A42B-BFE117CA783D}" presName="CompostProcess" presStyleCnt="0">
        <dgm:presLayoutVars>
          <dgm:dir/>
          <dgm:resizeHandles val="exact"/>
        </dgm:presLayoutVars>
      </dgm:prSet>
      <dgm:spPr/>
    </dgm:pt>
    <dgm:pt modelId="{8A570557-D9DF-43B5-9178-6D2A8664A7DC}" type="pres">
      <dgm:prSet presAssocID="{3B222EC1-3742-48F9-A42B-BFE117CA783D}" presName="arrow" presStyleLbl="bgShp" presStyleIdx="0" presStyleCnt="1" custLinFactNeighborX="515" custLinFactNeighborY="18017"/>
      <dgm:spPr/>
    </dgm:pt>
    <dgm:pt modelId="{5B158BAB-FFA5-45A2-931B-D94513CE2FF2}" type="pres">
      <dgm:prSet presAssocID="{3B222EC1-3742-48F9-A42B-BFE117CA783D}" presName="linearProcess" presStyleCnt="0"/>
      <dgm:spPr/>
    </dgm:pt>
    <dgm:pt modelId="{3437E3E9-D0FA-47FD-B632-23F090806A1C}" type="pres">
      <dgm:prSet presAssocID="{3125E93D-3107-44CC-A120-EB5D152819E3}" presName="textNode" presStyleLbl="node1" presStyleIdx="0" presStyleCnt="5" custScaleX="347196" custLinFactX="-59916" custLinFactNeighborX="-100000" custLinFactNeighborY="-37872">
        <dgm:presLayoutVars>
          <dgm:bulletEnabled val="1"/>
        </dgm:presLayoutVars>
      </dgm:prSet>
      <dgm:spPr/>
    </dgm:pt>
    <dgm:pt modelId="{88AEF969-301A-40C5-BAFC-3D5647204074}" type="pres">
      <dgm:prSet presAssocID="{A2F61F67-33F8-475A-BF22-5D30AA4F2D54}" presName="sibTrans" presStyleCnt="0"/>
      <dgm:spPr/>
    </dgm:pt>
    <dgm:pt modelId="{2DD4EF2A-69D6-47C3-8C25-BD47E51DDF8C}" type="pres">
      <dgm:prSet presAssocID="{6FB970A2-CB7B-4B7E-B324-C9992F5E2F3D}" presName="textNode" presStyleLbl="node1" presStyleIdx="1" presStyleCnt="5" custScaleX="404421" custLinFactX="-26716" custLinFactNeighborX="-100000" custLinFactNeighborY="29890">
        <dgm:presLayoutVars>
          <dgm:bulletEnabled val="1"/>
        </dgm:presLayoutVars>
      </dgm:prSet>
      <dgm:spPr/>
    </dgm:pt>
    <dgm:pt modelId="{2541535B-E6A1-4834-BD54-31C76153435A}" type="pres">
      <dgm:prSet presAssocID="{1F609D8A-16E2-4F59-9EB9-833D65E09D3A}" presName="sibTrans" presStyleCnt="0"/>
      <dgm:spPr/>
    </dgm:pt>
    <dgm:pt modelId="{E8700D76-AB27-4507-9997-43EEE1CAD2A9}" type="pres">
      <dgm:prSet presAssocID="{0D4ED48C-B3AD-4875-84AD-8F87776B4DDB}" presName="textNode" presStyleLbl="node1" presStyleIdx="2" presStyleCnt="5" custScaleY="174075" custLinFactNeighborX="-67615" custLinFactNeighborY="-7161">
        <dgm:presLayoutVars>
          <dgm:bulletEnabled val="1"/>
        </dgm:presLayoutVars>
      </dgm:prSet>
      <dgm:spPr/>
    </dgm:pt>
    <dgm:pt modelId="{4EA7D3FD-A463-456E-9BA4-F3FDDC56F8C5}" type="pres">
      <dgm:prSet presAssocID="{362857E7-2E75-4232-BDB0-052594925493}" presName="sibTrans" presStyleCnt="0"/>
      <dgm:spPr/>
    </dgm:pt>
    <dgm:pt modelId="{5C7584E9-883B-40F5-87D7-63B7113BEDFE}" type="pres">
      <dgm:prSet presAssocID="{EDA3A0E2-6129-4D06-907C-F94252C78F4E}" presName="textNode" presStyleLbl="node1" presStyleIdx="3" presStyleCnt="5" custScaleY="126376" custLinFactNeighborX="73360" custLinFactNeighborY="55659">
        <dgm:presLayoutVars>
          <dgm:bulletEnabled val="1"/>
        </dgm:presLayoutVars>
      </dgm:prSet>
      <dgm:spPr/>
    </dgm:pt>
    <dgm:pt modelId="{47FD068A-AB4A-427B-BDF6-D743B3C5B597}" type="pres">
      <dgm:prSet presAssocID="{E2D759E2-8B1C-4B7D-B91F-B5A8B0AE69E3}" presName="sibTrans" presStyleCnt="0"/>
      <dgm:spPr/>
    </dgm:pt>
    <dgm:pt modelId="{04DA4EBB-CC67-466B-BE0B-BFD3865F9D34}" type="pres">
      <dgm:prSet presAssocID="{4B091680-2232-4C37-BB96-51943A0E4764}" presName="textNode" presStyleLbl="node1" presStyleIdx="4" presStyleCnt="5" custLinFactX="-97938" custLinFactNeighborX="-100000" custLinFactNeighborY="-75000">
        <dgm:presLayoutVars>
          <dgm:bulletEnabled val="1"/>
        </dgm:presLayoutVars>
      </dgm:prSet>
      <dgm:spPr/>
    </dgm:pt>
  </dgm:ptLst>
  <dgm:cxnLst>
    <dgm:cxn modelId="{5C3EB516-48C4-48AC-873A-F3734BE71A4B}" type="presOf" srcId="{EDA3A0E2-6129-4D06-907C-F94252C78F4E}" destId="{5C7584E9-883B-40F5-87D7-63B7113BEDFE}" srcOrd="0" destOrd="0" presId="urn:microsoft.com/office/officeart/2005/8/layout/hProcess9"/>
    <dgm:cxn modelId="{8E0E711A-8F71-435E-BD18-048BA8800D6A}" srcId="{3B222EC1-3742-48F9-A42B-BFE117CA783D}" destId="{EDA3A0E2-6129-4D06-907C-F94252C78F4E}" srcOrd="3" destOrd="0" parTransId="{5030F7B1-1FAB-419A-B69C-974EF21AD59F}" sibTransId="{E2D759E2-8B1C-4B7D-B91F-B5A8B0AE69E3}"/>
    <dgm:cxn modelId="{72E89129-5839-4690-8EDA-E85DCCD4C312}" type="presOf" srcId="{3B222EC1-3742-48F9-A42B-BFE117CA783D}" destId="{29ECDD52-732C-498F-8FB5-CC013A5EC83B}" srcOrd="0" destOrd="0" presId="urn:microsoft.com/office/officeart/2005/8/layout/hProcess9"/>
    <dgm:cxn modelId="{9D3D536B-9707-4887-9C8A-3FD26BFB0398}" srcId="{3B222EC1-3742-48F9-A42B-BFE117CA783D}" destId="{3125E93D-3107-44CC-A120-EB5D152819E3}" srcOrd="0" destOrd="0" parTransId="{D1F58259-B5FB-4A8E-9F73-4B65E01B5DC7}" sibTransId="{A2F61F67-33F8-475A-BF22-5D30AA4F2D54}"/>
    <dgm:cxn modelId="{77D2035A-61B4-4C6A-B0F5-D5DC71A326D2}" srcId="{3B222EC1-3742-48F9-A42B-BFE117CA783D}" destId="{0D4ED48C-B3AD-4875-84AD-8F87776B4DDB}" srcOrd="2" destOrd="0" parTransId="{A5DD298C-6A1C-4D61-83AB-E9145B1D8D55}" sibTransId="{362857E7-2E75-4232-BDB0-052594925493}"/>
    <dgm:cxn modelId="{96762986-2D44-444C-9B4E-64699B3F487E}" srcId="{3B222EC1-3742-48F9-A42B-BFE117CA783D}" destId="{4B091680-2232-4C37-BB96-51943A0E4764}" srcOrd="4" destOrd="0" parTransId="{BBE016A6-E37E-4A7E-ADCF-DC5051644378}" sibTransId="{E773D019-B8C0-46F0-AEF2-1DEA84D3BEE4}"/>
    <dgm:cxn modelId="{7427CCA7-73B8-4C1D-A1D1-02F3DA966948}" type="presOf" srcId="{0D4ED48C-B3AD-4875-84AD-8F87776B4DDB}" destId="{E8700D76-AB27-4507-9997-43EEE1CAD2A9}" srcOrd="0" destOrd="0" presId="urn:microsoft.com/office/officeart/2005/8/layout/hProcess9"/>
    <dgm:cxn modelId="{C4CC74AD-D5CF-4BAD-8D2A-C121B0DF6BDB}" type="presOf" srcId="{4B091680-2232-4C37-BB96-51943A0E4764}" destId="{04DA4EBB-CC67-466B-BE0B-BFD3865F9D34}" srcOrd="0" destOrd="0" presId="urn:microsoft.com/office/officeart/2005/8/layout/hProcess9"/>
    <dgm:cxn modelId="{2C6779B3-BBDB-42B4-A864-EA554F4C8871}" type="presOf" srcId="{3125E93D-3107-44CC-A120-EB5D152819E3}" destId="{3437E3E9-D0FA-47FD-B632-23F090806A1C}" srcOrd="0" destOrd="0" presId="urn:microsoft.com/office/officeart/2005/8/layout/hProcess9"/>
    <dgm:cxn modelId="{3D98ECE3-7201-4E77-A3DA-ABA8E1D9BB8F}" type="presOf" srcId="{6FB970A2-CB7B-4B7E-B324-C9992F5E2F3D}" destId="{2DD4EF2A-69D6-47C3-8C25-BD47E51DDF8C}" srcOrd="0" destOrd="0" presId="urn:microsoft.com/office/officeart/2005/8/layout/hProcess9"/>
    <dgm:cxn modelId="{5F8DB3EB-2CAF-4104-AC18-05F8F33AF196}" srcId="{3B222EC1-3742-48F9-A42B-BFE117CA783D}" destId="{6FB970A2-CB7B-4B7E-B324-C9992F5E2F3D}" srcOrd="1" destOrd="0" parTransId="{896E1B8B-75EE-4099-929D-D69A33E69E31}" sibTransId="{1F609D8A-16E2-4F59-9EB9-833D65E09D3A}"/>
    <dgm:cxn modelId="{1F20E440-F907-437D-B6CB-CCFCE62A51F3}" type="presParOf" srcId="{29ECDD52-732C-498F-8FB5-CC013A5EC83B}" destId="{8A570557-D9DF-43B5-9178-6D2A8664A7DC}" srcOrd="0" destOrd="0" presId="urn:microsoft.com/office/officeart/2005/8/layout/hProcess9"/>
    <dgm:cxn modelId="{382FAAFA-D56F-464C-8632-3CD0D2454E9A}" type="presParOf" srcId="{29ECDD52-732C-498F-8FB5-CC013A5EC83B}" destId="{5B158BAB-FFA5-45A2-931B-D94513CE2FF2}" srcOrd="1" destOrd="0" presId="urn:microsoft.com/office/officeart/2005/8/layout/hProcess9"/>
    <dgm:cxn modelId="{BB61810C-4AED-450B-89D9-8F47063C5519}" type="presParOf" srcId="{5B158BAB-FFA5-45A2-931B-D94513CE2FF2}" destId="{3437E3E9-D0FA-47FD-B632-23F090806A1C}" srcOrd="0" destOrd="0" presId="urn:microsoft.com/office/officeart/2005/8/layout/hProcess9"/>
    <dgm:cxn modelId="{B4EFA89B-6F74-4E7F-8497-3FD394B77578}" type="presParOf" srcId="{5B158BAB-FFA5-45A2-931B-D94513CE2FF2}" destId="{88AEF969-301A-40C5-BAFC-3D5647204074}" srcOrd="1" destOrd="0" presId="urn:microsoft.com/office/officeart/2005/8/layout/hProcess9"/>
    <dgm:cxn modelId="{7B487583-6AF5-4870-8792-63ADD26131EF}" type="presParOf" srcId="{5B158BAB-FFA5-45A2-931B-D94513CE2FF2}" destId="{2DD4EF2A-69D6-47C3-8C25-BD47E51DDF8C}" srcOrd="2" destOrd="0" presId="urn:microsoft.com/office/officeart/2005/8/layout/hProcess9"/>
    <dgm:cxn modelId="{620FF3F0-E3C9-4C53-BCBF-07FA8E42BE8D}" type="presParOf" srcId="{5B158BAB-FFA5-45A2-931B-D94513CE2FF2}" destId="{2541535B-E6A1-4834-BD54-31C76153435A}" srcOrd="3" destOrd="0" presId="urn:microsoft.com/office/officeart/2005/8/layout/hProcess9"/>
    <dgm:cxn modelId="{28F36145-CE52-402A-A1F4-3D6110E68DCE}" type="presParOf" srcId="{5B158BAB-FFA5-45A2-931B-D94513CE2FF2}" destId="{E8700D76-AB27-4507-9997-43EEE1CAD2A9}" srcOrd="4" destOrd="0" presId="urn:microsoft.com/office/officeart/2005/8/layout/hProcess9"/>
    <dgm:cxn modelId="{B397AC33-7560-4EF0-9C28-678937D6A3A9}" type="presParOf" srcId="{5B158BAB-FFA5-45A2-931B-D94513CE2FF2}" destId="{4EA7D3FD-A463-456E-9BA4-F3FDDC56F8C5}" srcOrd="5" destOrd="0" presId="urn:microsoft.com/office/officeart/2005/8/layout/hProcess9"/>
    <dgm:cxn modelId="{27B7B183-5DD4-44D4-85AE-BC0F403D2BC7}" type="presParOf" srcId="{5B158BAB-FFA5-45A2-931B-D94513CE2FF2}" destId="{5C7584E9-883B-40F5-87D7-63B7113BEDFE}" srcOrd="6" destOrd="0" presId="urn:microsoft.com/office/officeart/2005/8/layout/hProcess9"/>
    <dgm:cxn modelId="{23B05444-678D-47A3-AC64-8DE82ACBAE0A}" type="presParOf" srcId="{5B158BAB-FFA5-45A2-931B-D94513CE2FF2}" destId="{47FD068A-AB4A-427B-BDF6-D743B3C5B597}" srcOrd="7" destOrd="0" presId="urn:microsoft.com/office/officeart/2005/8/layout/hProcess9"/>
    <dgm:cxn modelId="{2A9412F8-D256-49AF-88F5-78A0A9DA4BBC}" type="presParOf" srcId="{5B158BAB-FFA5-45A2-931B-D94513CE2FF2}" destId="{04DA4EBB-CC67-466B-BE0B-BFD3865F9D34}" srcOrd="8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222EC1-3742-48F9-A42B-BFE117CA783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3125E93D-3107-44CC-A120-EB5D152819E3}">
      <dgm:prSet phldrT="[テキスト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kumimoji="1" lang="ja-JP" altLang="en-US" sz="2000" b="1" dirty="0">
              <a:solidFill>
                <a:schemeClr val="tx1"/>
              </a:solidFill>
            </a:rPr>
            <a:t>１～２年目</a:t>
          </a:r>
          <a:endParaRPr kumimoji="1" lang="en-US" altLang="ja-JP" sz="2000" b="1" dirty="0">
            <a:solidFill>
              <a:schemeClr val="tx1"/>
            </a:solidFill>
          </a:endParaRPr>
        </a:p>
        <a:p>
          <a:r>
            <a:rPr kumimoji="1" lang="ja-JP" altLang="en-US" sz="2000" b="1" dirty="0">
              <a:solidFill>
                <a:schemeClr val="tx1"/>
              </a:solidFill>
            </a:rPr>
            <a:t>汐田総合病院</a:t>
          </a:r>
          <a:endParaRPr kumimoji="1" lang="en-US" altLang="ja-JP" sz="2000" b="1" dirty="0">
            <a:solidFill>
              <a:schemeClr val="tx1"/>
            </a:solidFill>
          </a:endParaRPr>
        </a:p>
      </dgm:t>
    </dgm:pt>
    <dgm:pt modelId="{D1F58259-B5FB-4A8E-9F73-4B65E01B5DC7}" type="parTrans" cxnId="{9D3D536B-9707-4887-9C8A-3FD26BFB0398}">
      <dgm:prSet/>
      <dgm:spPr/>
      <dgm:t>
        <a:bodyPr/>
        <a:lstStyle/>
        <a:p>
          <a:endParaRPr kumimoji="1" lang="ja-JP" altLang="en-US"/>
        </a:p>
      </dgm:t>
    </dgm:pt>
    <dgm:pt modelId="{A2F61F67-33F8-475A-BF22-5D30AA4F2D54}" type="sibTrans" cxnId="{9D3D536B-9707-4887-9C8A-3FD26BFB0398}">
      <dgm:prSet/>
      <dgm:spPr/>
      <dgm:t>
        <a:bodyPr/>
        <a:lstStyle/>
        <a:p>
          <a:endParaRPr kumimoji="1" lang="ja-JP" altLang="en-US"/>
        </a:p>
      </dgm:t>
    </dgm:pt>
    <dgm:pt modelId="{6FB970A2-CB7B-4B7E-B324-C9992F5E2F3D}">
      <dgm:prSet phldrT="[テキスト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kumimoji="1" lang="ja-JP" altLang="en-US" sz="2000" b="1" dirty="0">
              <a:solidFill>
                <a:schemeClr val="tx1"/>
              </a:solidFill>
            </a:rPr>
            <a:t>３年目</a:t>
          </a:r>
          <a:endParaRPr kumimoji="1" lang="en-US" altLang="ja-JP" sz="2000" b="1" dirty="0">
            <a:solidFill>
              <a:schemeClr val="tx1"/>
            </a:solidFill>
          </a:endParaRPr>
        </a:p>
        <a:p>
          <a:r>
            <a:rPr kumimoji="1" lang="ja-JP" altLang="en-US" sz="2000" b="1" dirty="0">
              <a:solidFill>
                <a:schemeClr val="tx1"/>
              </a:solidFill>
            </a:rPr>
            <a:t>済生会横浜市</a:t>
          </a:r>
          <a:endParaRPr kumimoji="1" lang="en-US" altLang="ja-JP" sz="2000" b="1" dirty="0">
            <a:solidFill>
              <a:schemeClr val="tx1"/>
            </a:solidFill>
          </a:endParaRPr>
        </a:p>
        <a:p>
          <a:r>
            <a:rPr kumimoji="1" lang="ja-JP" altLang="en-US" sz="2000" b="1" dirty="0">
              <a:solidFill>
                <a:schemeClr val="tx1"/>
              </a:solidFill>
            </a:rPr>
            <a:t>東部病院</a:t>
          </a:r>
        </a:p>
      </dgm:t>
    </dgm:pt>
    <dgm:pt modelId="{896E1B8B-75EE-4099-929D-D69A33E69E31}" type="parTrans" cxnId="{5F8DB3EB-2CAF-4104-AC18-05F8F33AF196}">
      <dgm:prSet/>
      <dgm:spPr/>
      <dgm:t>
        <a:bodyPr/>
        <a:lstStyle/>
        <a:p>
          <a:endParaRPr kumimoji="1" lang="ja-JP" altLang="en-US"/>
        </a:p>
      </dgm:t>
    </dgm:pt>
    <dgm:pt modelId="{1F609D8A-16E2-4F59-9EB9-833D65E09D3A}" type="sibTrans" cxnId="{5F8DB3EB-2CAF-4104-AC18-05F8F33AF196}">
      <dgm:prSet/>
      <dgm:spPr/>
      <dgm:t>
        <a:bodyPr/>
        <a:lstStyle/>
        <a:p>
          <a:endParaRPr kumimoji="1" lang="ja-JP" altLang="en-US"/>
        </a:p>
      </dgm:t>
    </dgm:pt>
    <dgm:pt modelId="{5EF157B2-4895-4E2F-B278-7A57090CF464}">
      <dgm:prSet phldrT="[テキスト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kumimoji="1" lang="ja-JP" altLang="en-US" sz="2000" b="1" dirty="0">
              <a:solidFill>
                <a:schemeClr val="tx1"/>
              </a:solidFill>
            </a:rPr>
            <a:t>４年目</a:t>
          </a:r>
          <a:endParaRPr kumimoji="1" lang="en-US" altLang="ja-JP" sz="2000" b="1" dirty="0">
            <a:solidFill>
              <a:schemeClr val="tx1"/>
            </a:solidFill>
          </a:endParaRPr>
        </a:p>
        <a:p>
          <a:r>
            <a:rPr kumimoji="1" lang="ja-JP" altLang="en-US" sz="2000" b="1" dirty="0">
              <a:solidFill>
                <a:schemeClr val="tx1"/>
              </a:solidFill>
            </a:rPr>
            <a:t>汐田総合病院</a:t>
          </a:r>
          <a:endParaRPr kumimoji="1" lang="en-US" altLang="ja-JP" sz="2000" b="1" dirty="0">
            <a:solidFill>
              <a:schemeClr val="tx1"/>
            </a:solidFill>
          </a:endParaRPr>
        </a:p>
        <a:p>
          <a:r>
            <a:rPr kumimoji="1" lang="ja-JP" altLang="en-US" sz="2000" b="1" dirty="0">
              <a:solidFill>
                <a:schemeClr val="tx1"/>
              </a:solidFill>
            </a:rPr>
            <a:t>診療所・老健</a:t>
          </a:r>
          <a:endParaRPr kumimoji="1" lang="en-US" altLang="ja-JP" sz="2000" b="1" dirty="0">
            <a:solidFill>
              <a:schemeClr val="tx1"/>
            </a:solidFill>
          </a:endParaRPr>
        </a:p>
        <a:p>
          <a:r>
            <a:rPr kumimoji="1" lang="ja-JP" altLang="en-US" sz="2000" b="1" dirty="0">
              <a:solidFill>
                <a:schemeClr val="tx1"/>
              </a:solidFill>
            </a:rPr>
            <a:t>訪問看護</a:t>
          </a:r>
          <a:endParaRPr kumimoji="1" lang="en-US" altLang="ja-JP" sz="2000" b="1" dirty="0">
            <a:solidFill>
              <a:schemeClr val="tx1"/>
            </a:solidFill>
          </a:endParaRPr>
        </a:p>
      </dgm:t>
    </dgm:pt>
    <dgm:pt modelId="{331058C1-B65C-4768-8647-9A5FCF32DC56}" type="parTrans" cxnId="{F02D4D79-0033-4624-BB7D-8912309EBF16}">
      <dgm:prSet/>
      <dgm:spPr/>
      <dgm:t>
        <a:bodyPr/>
        <a:lstStyle/>
        <a:p>
          <a:endParaRPr kumimoji="1" lang="ja-JP" altLang="en-US"/>
        </a:p>
      </dgm:t>
    </dgm:pt>
    <dgm:pt modelId="{592C0634-8E8F-4370-9DB9-0BCCC5013687}" type="sibTrans" cxnId="{F02D4D79-0033-4624-BB7D-8912309EBF16}">
      <dgm:prSet/>
      <dgm:spPr/>
      <dgm:t>
        <a:bodyPr/>
        <a:lstStyle/>
        <a:p>
          <a:endParaRPr kumimoji="1" lang="ja-JP" altLang="en-US"/>
        </a:p>
      </dgm:t>
    </dgm:pt>
    <dgm:pt modelId="{1805F611-C5D1-4954-83A7-A0F719CCF175}">
      <dgm:prSet phldrT="[テキスト]"/>
      <dgm:spPr>
        <a:solidFill>
          <a:srgbClr val="FFFF00"/>
        </a:solidFill>
      </dgm:spPr>
      <dgm:t>
        <a:bodyPr/>
        <a:lstStyle/>
        <a:p>
          <a:r>
            <a:rPr kumimoji="1" lang="ja-JP" altLang="en-US" b="1" dirty="0">
              <a:solidFill>
                <a:schemeClr val="tx1"/>
              </a:solidFill>
            </a:rPr>
            <a:t>５年目</a:t>
          </a:r>
          <a:endParaRPr kumimoji="1" lang="en-US" altLang="ja-JP" b="1" dirty="0">
            <a:solidFill>
              <a:schemeClr val="tx1"/>
            </a:solidFill>
          </a:endParaRPr>
        </a:p>
        <a:p>
          <a:r>
            <a:rPr kumimoji="1" lang="ja-JP" altLang="en-US" b="1" dirty="0">
              <a:solidFill>
                <a:schemeClr val="tx1"/>
              </a:solidFill>
            </a:rPr>
            <a:t>汐田総合病院</a:t>
          </a:r>
          <a:endParaRPr kumimoji="1" lang="en-US" altLang="ja-JP" b="1" dirty="0">
            <a:solidFill>
              <a:schemeClr val="tx1"/>
            </a:solidFill>
          </a:endParaRPr>
        </a:p>
        <a:p>
          <a:r>
            <a:rPr kumimoji="1" lang="ja-JP" altLang="en-US" b="1" dirty="0">
              <a:solidFill>
                <a:schemeClr val="tx1"/>
              </a:solidFill>
            </a:rPr>
            <a:t>他施設選択</a:t>
          </a:r>
          <a:endParaRPr kumimoji="1" lang="en-US" altLang="ja-JP" b="1" dirty="0">
            <a:solidFill>
              <a:schemeClr val="tx1"/>
            </a:solidFill>
          </a:endParaRPr>
        </a:p>
      </dgm:t>
    </dgm:pt>
    <dgm:pt modelId="{5B707E3B-B239-4F07-86EE-FE1E1BF9AD4F}" type="parTrans" cxnId="{DF330CB2-42F8-4E7A-A113-4A3F9F59CEAD}">
      <dgm:prSet/>
      <dgm:spPr/>
      <dgm:t>
        <a:bodyPr/>
        <a:lstStyle/>
        <a:p>
          <a:endParaRPr kumimoji="1" lang="ja-JP" altLang="en-US"/>
        </a:p>
      </dgm:t>
    </dgm:pt>
    <dgm:pt modelId="{51576DE6-589B-4619-8CC7-C797EEF8747D}" type="sibTrans" cxnId="{DF330CB2-42F8-4E7A-A113-4A3F9F59CEAD}">
      <dgm:prSet/>
      <dgm:spPr/>
      <dgm:t>
        <a:bodyPr/>
        <a:lstStyle/>
        <a:p>
          <a:endParaRPr kumimoji="1" lang="ja-JP" altLang="en-US"/>
        </a:p>
      </dgm:t>
    </dgm:pt>
    <dgm:pt modelId="{29ECDD52-732C-498F-8FB5-CC013A5EC83B}" type="pres">
      <dgm:prSet presAssocID="{3B222EC1-3742-48F9-A42B-BFE117CA783D}" presName="CompostProcess" presStyleCnt="0">
        <dgm:presLayoutVars>
          <dgm:dir/>
          <dgm:resizeHandles val="exact"/>
        </dgm:presLayoutVars>
      </dgm:prSet>
      <dgm:spPr/>
    </dgm:pt>
    <dgm:pt modelId="{8A570557-D9DF-43B5-9178-6D2A8664A7DC}" type="pres">
      <dgm:prSet presAssocID="{3B222EC1-3742-48F9-A42B-BFE117CA783D}" presName="arrow" presStyleLbl="bgShp" presStyleIdx="0" presStyleCnt="1" custScaleX="109881" custLinFactNeighborX="-526" custLinFactNeighborY="-450"/>
      <dgm:spPr/>
    </dgm:pt>
    <dgm:pt modelId="{5B158BAB-FFA5-45A2-931B-D94513CE2FF2}" type="pres">
      <dgm:prSet presAssocID="{3B222EC1-3742-48F9-A42B-BFE117CA783D}" presName="linearProcess" presStyleCnt="0"/>
      <dgm:spPr/>
    </dgm:pt>
    <dgm:pt modelId="{3437E3E9-D0FA-47FD-B632-23F090806A1C}" type="pres">
      <dgm:prSet presAssocID="{3125E93D-3107-44CC-A120-EB5D152819E3}" presName="textNode" presStyleLbl="node1" presStyleIdx="0" presStyleCnt="4" custScaleX="1428606" custLinFactX="129552" custLinFactNeighborX="200000" custLinFactNeighborY="-53775">
        <dgm:presLayoutVars>
          <dgm:bulletEnabled val="1"/>
        </dgm:presLayoutVars>
      </dgm:prSet>
      <dgm:spPr/>
    </dgm:pt>
    <dgm:pt modelId="{88AEF969-301A-40C5-BAFC-3D5647204074}" type="pres">
      <dgm:prSet presAssocID="{A2F61F67-33F8-475A-BF22-5D30AA4F2D54}" presName="sibTrans" presStyleCnt="0"/>
      <dgm:spPr/>
    </dgm:pt>
    <dgm:pt modelId="{2DD4EF2A-69D6-47C3-8C25-BD47E51DDF8C}" type="pres">
      <dgm:prSet presAssocID="{6FB970A2-CB7B-4B7E-B324-C9992F5E2F3D}" presName="textNode" presStyleLbl="node1" presStyleIdx="1" presStyleCnt="4" custScaleX="1402047" custLinFactX="124676" custLinFactNeighborX="200000" custLinFactNeighborY="21674">
        <dgm:presLayoutVars>
          <dgm:bulletEnabled val="1"/>
        </dgm:presLayoutVars>
      </dgm:prSet>
      <dgm:spPr/>
    </dgm:pt>
    <dgm:pt modelId="{2541535B-E6A1-4834-BD54-31C76153435A}" type="pres">
      <dgm:prSet presAssocID="{1F609D8A-16E2-4F59-9EB9-833D65E09D3A}" presName="sibTrans" presStyleCnt="0"/>
      <dgm:spPr/>
    </dgm:pt>
    <dgm:pt modelId="{500F84C8-A544-45E9-83F2-B96E4A8F6AC3}" type="pres">
      <dgm:prSet presAssocID="{5EF157B2-4895-4E2F-B278-7A57090CF464}" presName="textNode" presStyleLbl="node1" presStyleIdx="2" presStyleCnt="4" custScaleX="2000000" custScaleY="106652" custLinFactX="241479" custLinFactNeighborX="300000" custLinFactNeighborY="78934">
        <dgm:presLayoutVars>
          <dgm:bulletEnabled val="1"/>
        </dgm:presLayoutVars>
      </dgm:prSet>
      <dgm:spPr/>
    </dgm:pt>
    <dgm:pt modelId="{69FF1869-A57C-44AF-B8C2-330212B41E91}" type="pres">
      <dgm:prSet presAssocID="{592C0634-8E8F-4370-9DB9-0BCCC5013687}" presName="sibTrans" presStyleCnt="0"/>
      <dgm:spPr/>
    </dgm:pt>
    <dgm:pt modelId="{A9FB3344-A398-44D4-9E64-FFD4071E68F5}" type="pres">
      <dgm:prSet presAssocID="{1805F611-C5D1-4954-83A7-A0F719CCF175}" presName="textNode" presStyleLbl="node1" presStyleIdx="3" presStyleCnt="4" custScaleX="2000000" custLinFactX="-49809" custLinFactNeighborX="-100000" custLinFactNeighborY="-39005">
        <dgm:presLayoutVars>
          <dgm:bulletEnabled val="1"/>
        </dgm:presLayoutVars>
      </dgm:prSet>
      <dgm:spPr/>
    </dgm:pt>
  </dgm:ptLst>
  <dgm:cxnLst>
    <dgm:cxn modelId="{45735716-74C1-48C8-9389-27AB6811158F}" type="presOf" srcId="{5EF157B2-4895-4E2F-B278-7A57090CF464}" destId="{500F84C8-A544-45E9-83F2-B96E4A8F6AC3}" srcOrd="0" destOrd="0" presId="urn:microsoft.com/office/officeart/2005/8/layout/hProcess9"/>
    <dgm:cxn modelId="{9D3D536B-9707-4887-9C8A-3FD26BFB0398}" srcId="{3B222EC1-3742-48F9-A42B-BFE117CA783D}" destId="{3125E93D-3107-44CC-A120-EB5D152819E3}" srcOrd="0" destOrd="0" parTransId="{D1F58259-B5FB-4A8E-9F73-4B65E01B5DC7}" sibTransId="{A2F61F67-33F8-475A-BF22-5D30AA4F2D54}"/>
    <dgm:cxn modelId="{5A263D71-CE04-4D63-877C-E951474F3481}" type="presOf" srcId="{3B222EC1-3742-48F9-A42B-BFE117CA783D}" destId="{29ECDD52-732C-498F-8FB5-CC013A5EC83B}" srcOrd="0" destOrd="0" presId="urn:microsoft.com/office/officeart/2005/8/layout/hProcess9"/>
    <dgm:cxn modelId="{F02D4D79-0033-4624-BB7D-8912309EBF16}" srcId="{3B222EC1-3742-48F9-A42B-BFE117CA783D}" destId="{5EF157B2-4895-4E2F-B278-7A57090CF464}" srcOrd="2" destOrd="0" parTransId="{331058C1-B65C-4768-8647-9A5FCF32DC56}" sibTransId="{592C0634-8E8F-4370-9DB9-0BCCC5013687}"/>
    <dgm:cxn modelId="{D36BC3AE-E42A-4EF0-BEEF-EA4089A865E5}" type="presOf" srcId="{6FB970A2-CB7B-4B7E-B324-C9992F5E2F3D}" destId="{2DD4EF2A-69D6-47C3-8C25-BD47E51DDF8C}" srcOrd="0" destOrd="0" presId="urn:microsoft.com/office/officeart/2005/8/layout/hProcess9"/>
    <dgm:cxn modelId="{DF330CB2-42F8-4E7A-A113-4A3F9F59CEAD}" srcId="{3B222EC1-3742-48F9-A42B-BFE117CA783D}" destId="{1805F611-C5D1-4954-83A7-A0F719CCF175}" srcOrd="3" destOrd="0" parTransId="{5B707E3B-B239-4F07-86EE-FE1E1BF9AD4F}" sibTransId="{51576DE6-589B-4619-8CC7-C797EEF8747D}"/>
    <dgm:cxn modelId="{38061CD3-433B-4EE4-8248-CF220FF30987}" type="presOf" srcId="{1805F611-C5D1-4954-83A7-A0F719CCF175}" destId="{A9FB3344-A398-44D4-9E64-FFD4071E68F5}" srcOrd="0" destOrd="0" presId="urn:microsoft.com/office/officeart/2005/8/layout/hProcess9"/>
    <dgm:cxn modelId="{7E9E7CE1-BE1F-44A5-AB15-75438E167BDB}" type="presOf" srcId="{3125E93D-3107-44CC-A120-EB5D152819E3}" destId="{3437E3E9-D0FA-47FD-B632-23F090806A1C}" srcOrd="0" destOrd="0" presId="urn:microsoft.com/office/officeart/2005/8/layout/hProcess9"/>
    <dgm:cxn modelId="{5F8DB3EB-2CAF-4104-AC18-05F8F33AF196}" srcId="{3B222EC1-3742-48F9-A42B-BFE117CA783D}" destId="{6FB970A2-CB7B-4B7E-B324-C9992F5E2F3D}" srcOrd="1" destOrd="0" parTransId="{896E1B8B-75EE-4099-929D-D69A33E69E31}" sibTransId="{1F609D8A-16E2-4F59-9EB9-833D65E09D3A}"/>
    <dgm:cxn modelId="{6F896C45-01D1-4F31-B665-9592FE6F316E}" type="presParOf" srcId="{29ECDD52-732C-498F-8FB5-CC013A5EC83B}" destId="{8A570557-D9DF-43B5-9178-6D2A8664A7DC}" srcOrd="0" destOrd="0" presId="urn:microsoft.com/office/officeart/2005/8/layout/hProcess9"/>
    <dgm:cxn modelId="{F95267E7-A3D8-431D-88FC-924E335C95A1}" type="presParOf" srcId="{29ECDD52-732C-498F-8FB5-CC013A5EC83B}" destId="{5B158BAB-FFA5-45A2-931B-D94513CE2FF2}" srcOrd="1" destOrd="0" presId="urn:microsoft.com/office/officeart/2005/8/layout/hProcess9"/>
    <dgm:cxn modelId="{32F193C1-966E-41FF-ABB2-76F2117FFCFF}" type="presParOf" srcId="{5B158BAB-FFA5-45A2-931B-D94513CE2FF2}" destId="{3437E3E9-D0FA-47FD-B632-23F090806A1C}" srcOrd="0" destOrd="0" presId="urn:microsoft.com/office/officeart/2005/8/layout/hProcess9"/>
    <dgm:cxn modelId="{1BB3A936-AE50-4636-B0BB-F5EAAAFC6600}" type="presParOf" srcId="{5B158BAB-FFA5-45A2-931B-D94513CE2FF2}" destId="{88AEF969-301A-40C5-BAFC-3D5647204074}" srcOrd="1" destOrd="0" presId="urn:microsoft.com/office/officeart/2005/8/layout/hProcess9"/>
    <dgm:cxn modelId="{9CE0CB22-EBC1-4748-99CE-D9C16B8F3447}" type="presParOf" srcId="{5B158BAB-FFA5-45A2-931B-D94513CE2FF2}" destId="{2DD4EF2A-69D6-47C3-8C25-BD47E51DDF8C}" srcOrd="2" destOrd="0" presId="urn:microsoft.com/office/officeart/2005/8/layout/hProcess9"/>
    <dgm:cxn modelId="{7A14B26F-2352-4EFB-B45C-5076F777D661}" type="presParOf" srcId="{5B158BAB-FFA5-45A2-931B-D94513CE2FF2}" destId="{2541535B-E6A1-4834-BD54-31C76153435A}" srcOrd="3" destOrd="0" presId="urn:microsoft.com/office/officeart/2005/8/layout/hProcess9"/>
    <dgm:cxn modelId="{183D7B91-7643-4E61-9C72-4DD9889FDBAC}" type="presParOf" srcId="{5B158BAB-FFA5-45A2-931B-D94513CE2FF2}" destId="{500F84C8-A544-45E9-83F2-B96E4A8F6AC3}" srcOrd="4" destOrd="0" presId="urn:microsoft.com/office/officeart/2005/8/layout/hProcess9"/>
    <dgm:cxn modelId="{C4D925FD-FF48-43F7-A3BD-81283EC4AE70}" type="presParOf" srcId="{5B158BAB-FFA5-45A2-931B-D94513CE2FF2}" destId="{69FF1869-A57C-44AF-B8C2-330212B41E91}" srcOrd="5" destOrd="0" presId="urn:microsoft.com/office/officeart/2005/8/layout/hProcess9"/>
    <dgm:cxn modelId="{CC4E2536-5E1B-4D00-B131-548EB42A28F7}" type="presParOf" srcId="{5B158BAB-FFA5-45A2-931B-D94513CE2FF2}" destId="{A9FB3344-A398-44D4-9E64-FFD4071E68F5}" srcOrd="6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26BCAC-6653-4790-9AA6-2CD6AC956310}">
      <dsp:nvSpPr>
        <dsp:cNvPr id="0" name=""/>
        <dsp:cNvSpPr/>
      </dsp:nvSpPr>
      <dsp:spPr>
        <a:xfrm>
          <a:off x="135579" y="191591"/>
          <a:ext cx="4263258" cy="2345433"/>
        </a:xfrm>
        <a:prstGeom prst="pieWedg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100" kern="1200" dirty="0">
              <a:solidFill>
                <a:schemeClr val="tx1"/>
              </a:solidFill>
            </a:rPr>
            <a:t>①汐田総合病院</a:t>
          </a:r>
          <a:endParaRPr kumimoji="1" lang="en-US" altLang="ja-JP" sz="2100" kern="1200" dirty="0">
            <a:solidFill>
              <a:schemeClr val="tx1"/>
            </a:solidFill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100" kern="1200" dirty="0">
              <a:solidFill>
                <a:schemeClr val="tx1"/>
              </a:solidFill>
            </a:rPr>
            <a:t>看護師不足</a:t>
          </a:r>
        </a:p>
      </dsp:txBody>
      <dsp:txXfrm>
        <a:off x="1384258" y="878552"/>
        <a:ext cx="3014579" cy="1658472"/>
      </dsp:txXfrm>
    </dsp:sp>
    <dsp:sp modelId="{9DB09703-D048-45E0-867E-10BBD34A7536}">
      <dsp:nvSpPr>
        <dsp:cNvPr id="0" name=""/>
        <dsp:cNvSpPr/>
      </dsp:nvSpPr>
      <dsp:spPr>
        <a:xfrm rot="5400000">
          <a:off x="5376044" y="-672754"/>
          <a:ext cx="2352986" cy="4056760"/>
        </a:xfrm>
        <a:prstGeom prst="pieWedg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100" kern="1200" dirty="0">
              <a:solidFill>
                <a:schemeClr val="tx1"/>
              </a:solidFill>
            </a:rPr>
            <a:t>②入院病床が十分</a:t>
          </a:r>
          <a:endParaRPr kumimoji="1" lang="en-US" altLang="ja-JP" sz="2100" kern="1200" dirty="0">
            <a:solidFill>
              <a:schemeClr val="tx1"/>
            </a:solidFill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100" kern="1200" dirty="0">
              <a:solidFill>
                <a:schemeClr val="tx1"/>
              </a:solidFill>
            </a:rPr>
            <a:t>開けられない</a:t>
          </a:r>
        </a:p>
      </dsp:txBody>
      <dsp:txXfrm rot="-5400000">
        <a:off x="4524158" y="868307"/>
        <a:ext cx="2868563" cy="1663812"/>
      </dsp:txXfrm>
    </dsp:sp>
    <dsp:sp modelId="{883C2ACF-4FA8-4789-B418-9663DAC2AC02}">
      <dsp:nvSpPr>
        <dsp:cNvPr id="0" name=""/>
        <dsp:cNvSpPr/>
      </dsp:nvSpPr>
      <dsp:spPr>
        <a:xfrm rot="10800000">
          <a:off x="4518686" y="2649507"/>
          <a:ext cx="4079655" cy="2352986"/>
        </a:xfrm>
        <a:prstGeom prst="pieWedge">
          <a:avLst/>
        </a:prstGeom>
        <a:solidFill>
          <a:srgbClr val="FF9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 dirty="0">
              <a:solidFill>
                <a:schemeClr val="tx1"/>
              </a:solidFill>
            </a:rPr>
            <a:t>③東部病院治療後</a:t>
          </a:r>
          <a:endParaRPr kumimoji="1" lang="en-US" altLang="ja-JP" sz="2000" kern="1200" dirty="0">
            <a:solidFill>
              <a:schemeClr val="tx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 dirty="0">
              <a:solidFill>
                <a:schemeClr val="tx1"/>
              </a:solidFill>
            </a:rPr>
            <a:t>回復期の患者が転院</a:t>
          </a:r>
          <a:endParaRPr kumimoji="1" lang="en-US" altLang="ja-JP" sz="2000" kern="1200" dirty="0">
            <a:solidFill>
              <a:schemeClr val="tx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 dirty="0">
              <a:solidFill>
                <a:schemeClr val="tx1"/>
              </a:solidFill>
            </a:rPr>
            <a:t>できない</a:t>
          </a:r>
        </a:p>
      </dsp:txBody>
      <dsp:txXfrm rot="10800000">
        <a:off x="4518686" y="2649507"/>
        <a:ext cx="2884752" cy="1663812"/>
      </dsp:txXfrm>
    </dsp:sp>
    <dsp:sp modelId="{467229D0-AA87-4773-9E6A-29A5D7E8CDDB}">
      <dsp:nvSpPr>
        <dsp:cNvPr id="0" name=""/>
        <dsp:cNvSpPr/>
      </dsp:nvSpPr>
      <dsp:spPr>
        <a:xfrm rot="16200000">
          <a:off x="1096433" y="1752137"/>
          <a:ext cx="2352986" cy="4182551"/>
        </a:xfrm>
        <a:prstGeom prst="pieWedge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900" kern="1200" dirty="0">
              <a:solidFill>
                <a:schemeClr val="tx1"/>
              </a:solidFill>
            </a:rPr>
            <a:t>④東部看護師⇒</a:t>
          </a:r>
          <a:endParaRPr kumimoji="1" lang="en-US" altLang="ja-JP" sz="1900" kern="1200" dirty="0">
            <a:solidFill>
              <a:schemeClr val="tx1"/>
            </a:solidFill>
          </a:endParaRP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900" kern="1200" dirty="0">
              <a:solidFill>
                <a:schemeClr val="tx1"/>
              </a:solidFill>
            </a:rPr>
            <a:t>汐田出向による</a:t>
          </a:r>
          <a:endParaRPr kumimoji="1" lang="en-US" altLang="ja-JP" sz="1900" kern="1200" dirty="0">
            <a:solidFill>
              <a:schemeClr val="tx1"/>
            </a:solidFill>
          </a:endParaRP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900" kern="1200" dirty="0">
              <a:solidFill>
                <a:schemeClr val="tx1"/>
              </a:solidFill>
            </a:rPr>
            <a:t>偏在是正　病床稼働増</a:t>
          </a:r>
        </a:p>
      </dsp:txBody>
      <dsp:txXfrm rot="5400000">
        <a:off x="1406692" y="2666920"/>
        <a:ext cx="2957510" cy="1663812"/>
      </dsp:txXfrm>
    </dsp:sp>
    <dsp:sp modelId="{D123724F-9D8A-45EA-946C-F9AAEC2F1782}">
      <dsp:nvSpPr>
        <dsp:cNvPr id="0" name=""/>
        <dsp:cNvSpPr/>
      </dsp:nvSpPr>
      <dsp:spPr>
        <a:xfrm>
          <a:off x="3994728" y="2175745"/>
          <a:ext cx="812405" cy="70643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408A83-A54E-4F03-9ECC-0EB47048CE0E}">
      <dsp:nvSpPr>
        <dsp:cNvPr id="0" name=""/>
        <dsp:cNvSpPr/>
      </dsp:nvSpPr>
      <dsp:spPr>
        <a:xfrm rot="10800000">
          <a:off x="3994728" y="2403915"/>
          <a:ext cx="812405" cy="70643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70557-D9DF-43B5-9178-6D2A8664A7DC}">
      <dsp:nvSpPr>
        <dsp:cNvPr id="0" name=""/>
        <dsp:cNvSpPr/>
      </dsp:nvSpPr>
      <dsp:spPr>
        <a:xfrm>
          <a:off x="630049" y="0"/>
          <a:ext cx="6746773" cy="387371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37E3E9-D0FA-47FD-B632-23F090806A1C}">
      <dsp:nvSpPr>
        <dsp:cNvPr id="0" name=""/>
        <dsp:cNvSpPr/>
      </dsp:nvSpPr>
      <dsp:spPr>
        <a:xfrm>
          <a:off x="0" y="575292"/>
          <a:ext cx="2551890" cy="1549484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800" kern="1200" dirty="0">
              <a:solidFill>
                <a:schemeClr val="tx1"/>
              </a:solidFill>
            </a:rPr>
            <a:t>１年目</a:t>
          </a:r>
          <a:endParaRPr kumimoji="1" lang="en-US" altLang="ja-JP" sz="2800" kern="1200" dirty="0">
            <a:solidFill>
              <a:schemeClr val="tx1"/>
            </a:solidFill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800" kern="1200" dirty="0">
              <a:solidFill>
                <a:schemeClr val="tx1"/>
              </a:solidFill>
            </a:rPr>
            <a:t>済生会横浜市東部病院</a:t>
          </a:r>
        </a:p>
      </dsp:txBody>
      <dsp:txXfrm>
        <a:off x="75640" y="650932"/>
        <a:ext cx="2400610" cy="1398204"/>
      </dsp:txXfrm>
    </dsp:sp>
    <dsp:sp modelId="{2DD4EF2A-69D6-47C3-8C25-BD47E51DDF8C}">
      <dsp:nvSpPr>
        <dsp:cNvPr id="0" name=""/>
        <dsp:cNvSpPr/>
      </dsp:nvSpPr>
      <dsp:spPr>
        <a:xfrm>
          <a:off x="2357014" y="1625253"/>
          <a:ext cx="2972494" cy="1549484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800" kern="1200" dirty="0">
              <a:solidFill>
                <a:schemeClr val="tx1"/>
              </a:solidFill>
            </a:rPr>
            <a:t>２～４年目</a:t>
          </a:r>
          <a:endParaRPr kumimoji="1" lang="en-US" altLang="ja-JP" sz="2800" kern="1200" dirty="0">
            <a:solidFill>
              <a:schemeClr val="tx1"/>
            </a:solidFill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800" kern="1200" dirty="0">
              <a:solidFill>
                <a:schemeClr val="tx1"/>
              </a:solidFill>
            </a:rPr>
            <a:t>汐田総合病院</a:t>
          </a:r>
        </a:p>
      </dsp:txBody>
      <dsp:txXfrm>
        <a:off x="2432654" y="1700893"/>
        <a:ext cx="2821214" cy="1398204"/>
      </dsp:txXfrm>
    </dsp:sp>
    <dsp:sp modelId="{E8700D76-AB27-4507-9997-43EEE1CAD2A9}">
      <dsp:nvSpPr>
        <dsp:cNvPr id="0" name=""/>
        <dsp:cNvSpPr/>
      </dsp:nvSpPr>
      <dsp:spPr>
        <a:xfrm>
          <a:off x="5593725" y="477264"/>
          <a:ext cx="734999" cy="2697264"/>
        </a:xfrm>
        <a:prstGeom prst="roundRect">
          <a:avLst/>
        </a:prstGeom>
        <a:solidFill>
          <a:srgbClr val="FF9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>
              <a:solidFill>
                <a:schemeClr val="tx1"/>
              </a:solidFill>
            </a:rPr>
            <a:t>５</a:t>
          </a:r>
          <a:endParaRPr kumimoji="1" lang="en-US" altLang="ja-JP" sz="2400" kern="1200" dirty="0">
            <a:solidFill>
              <a:schemeClr val="tx1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>
              <a:solidFill>
                <a:schemeClr val="tx1"/>
              </a:solidFill>
            </a:rPr>
            <a:t>年</a:t>
          </a:r>
          <a:endParaRPr kumimoji="1" lang="en-US" altLang="ja-JP" sz="2400" kern="1200" dirty="0">
            <a:solidFill>
              <a:schemeClr val="tx1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>
              <a:solidFill>
                <a:schemeClr val="tx1"/>
              </a:solidFill>
            </a:rPr>
            <a:t>目</a:t>
          </a:r>
          <a:endParaRPr kumimoji="1" lang="en-US" altLang="ja-JP" sz="2400" kern="1200" dirty="0">
            <a:solidFill>
              <a:schemeClr val="tx1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>
              <a:solidFill>
                <a:schemeClr val="tx1"/>
              </a:solidFill>
            </a:rPr>
            <a:t>選</a:t>
          </a:r>
          <a:endParaRPr kumimoji="1" lang="en-US" altLang="ja-JP" sz="2400" kern="1200" dirty="0">
            <a:solidFill>
              <a:schemeClr val="tx1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>
              <a:solidFill>
                <a:schemeClr val="tx1"/>
              </a:solidFill>
            </a:rPr>
            <a:t>択</a:t>
          </a:r>
        </a:p>
      </dsp:txBody>
      <dsp:txXfrm>
        <a:off x="5629605" y="513144"/>
        <a:ext cx="663239" cy="2625504"/>
      </dsp:txXfrm>
    </dsp:sp>
    <dsp:sp modelId="{5C7584E9-883B-40F5-87D7-63B7113BEDFE}">
      <dsp:nvSpPr>
        <dsp:cNvPr id="0" name=""/>
        <dsp:cNvSpPr/>
      </dsp:nvSpPr>
      <dsp:spPr>
        <a:xfrm>
          <a:off x="6452239" y="1820194"/>
          <a:ext cx="734999" cy="1958175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 dirty="0">
              <a:solidFill>
                <a:schemeClr val="tx1"/>
              </a:solidFill>
            </a:rPr>
            <a:t>汐田総合病院</a:t>
          </a:r>
        </a:p>
      </dsp:txBody>
      <dsp:txXfrm>
        <a:off x="6488119" y="1856074"/>
        <a:ext cx="663239" cy="1886415"/>
      </dsp:txXfrm>
    </dsp:sp>
    <dsp:sp modelId="{04DA4EBB-CC67-466B-BE0B-BFD3865F9D34}">
      <dsp:nvSpPr>
        <dsp:cNvPr id="0" name=""/>
        <dsp:cNvSpPr/>
      </dsp:nvSpPr>
      <dsp:spPr>
        <a:xfrm>
          <a:off x="6429793" y="0"/>
          <a:ext cx="734999" cy="1549484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 dirty="0">
              <a:solidFill>
                <a:schemeClr val="tx1"/>
              </a:solidFill>
            </a:rPr>
            <a:t>東部病院</a:t>
          </a:r>
        </a:p>
      </dsp:txBody>
      <dsp:txXfrm>
        <a:off x="6465673" y="35880"/>
        <a:ext cx="663239" cy="14777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70557-D9DF-43B5-9178-6D2A8664A7DC}">
      <dsp:nvSpPr>
        <dsp:cNvPr id="0" name=""/>
        <dsp:cNvSpPr/>
      </dsp:nvSpPr>
      <dsp:spPr>
        <a:xfrm>
          <a:off x="263903" y="0"/>
          <a:ext cx="8637995" cy="387371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37E3E9-D0FA-47FD-B632-23F090806A1C}">
      <dsp:nvSpPr>
        <dsp:cNvPr id="0" name=""/>
        <dsp:cNvSpPr/>
      </dsp:nvSpPr>
      <dsp:spPr>
        <a:xfrm>
          <a:off x="196700" y="328877"/>
          <a:ext cx="1927368" cy="1549484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>
              <a:solidFill>
                <a:schemeClr val="tx1"/>
              </a:solidFill>
            </a:rPr>
            <a:t>１～２年目</a:t>
          </a:r>
          <a:endParaRPr kumimoji="1" lang="en-US" altLang="ja-JP" sz="2000" b="1" kern="1200" dirty="0">
            <a:solidFill>
              <a:schemeClr val="tx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>
              <a:solidFill>
                <a:schemeClr val="tx1"/>
              </a:solidFill>
            </a:rPr>
            <a:t>汐田総合病院</a:t>
          </a:r>
          <a:endParaRPr kumimoji="1" lang="en-US" altLang="ja-JP" sz="2000" b="1" kern="1200" dirty="0">
            <a:solidFill>
              <a:schemeClr val="tx1"/>
            </a:solidFill>
          </a:endParaRPr>
        </a:p>
      </dsp:txBody>
      <dsp:txXfrm>
        <a:off x="272340" y="404517"/>
        <a:ext cx="1776088" cy="1398204"/>
      </dsp:txXfrm>
    </dsp:sp>
    <dsp:sp modelId="{2DD4EF2A-69D6-47C3-8C25-BD47E51DDF8C}">
      <dsp:nvSpPr>
        <dsp:cNvPr id="0" name=""/>
        <dsp:cNvSpPr/>
      </dsp:nvSpPr>
      <dsp:spPr>
        <a:xfrm>
          <a:off x="2128229" y="1497948"/>
          <a:ext cx="1891536" cy="1549484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>
              <a:solidFill>
                <a:schemeClr val="tx1"/>
              </a:solidFill>
            </a:rPr>
            <a:t>３年目</a:t>
          </a:r>
          <a:endParaRPr kumimoji="1" lang="en-US" altLang="ja-JP" sz="2000" b="1" kern="1200" dirty="0">
            <a:solidFill>
              <a:schemeClr val="tx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>
              <a:solidFill>
                <a:schemeClr val="tx1"/>
              </a:solidFill>
            </a:rPr>
            <a:t>済生会横浜市</a:t>
          </a:r>
          <a:endParaRPr kumimoji="1" lang="en-US" altLang="ja-JP" sz="2000" b="1" kern="1200" dirty="0">
            <a:solidFill>
              <a:schemeClr val="tx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>
              <a:solidFill>
                <a:schemeClr val="tx1"/>
              </a:solidFill>
            </a:rPr>
            <a:t>東部病院</a:t>
          </a:r>
        </a:p>
      </dsp:txBody>
      <dsp:txXfrm>
        <a:off x="2203869" y="1573588"/>
        <a:ext cx="1740256" cy="1398204"/>
      </dsp:txXfrm>
    </dsp:sp>
    <dsp:sp modelId="{500F84C8-A544-45E9-83F2-B96E4A8F6AC3}">
      <dsp:nvSpPr>
        <dsp:cNvPr id="0" name=""/>
        <dsp:cNvSpPr/>
      </dsp:nvSpPr>
      <dsp:spPr>
        <a:xfrm>
          <a:off x="4198826" y="2221154"/>
          <a:ext cx="2698250" cy="1652555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>
              <a:solidFill>
                <a:schemeClr val="tx1"/>
              </a:solidFill>
            </a:rPr>
            <a:t>４年目</a:t>
          </a:r>
          <a:endParaRPr kumimoji="1" lang="en-US" altLang="ja-JP" sz="2000" b="1" kern="1200" dirty="0">
            <a:solidFill>
              <a:schemeClr val="tx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>
              <a:solidFill>
                <a:schemeClr val="tx1"/>
              </a:solidFill>
            </a:rPr>
            <a:t>汐田総合病院</a:t>
          </a:r>
          <a:endParaRPr kumimoji="1" lang="en-US" altLang="ja-JP" sz="2000" b="1" kern="1200" dirty="0">
            <a:solidFill>
              <a:schemeClr val="tx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>
              <a:solidFill>
                <a:schemeClr val="tx1"/>
              </a:solidFill>
            </a:rPr>
            <a:t>診療所・老健</a:t>
          </a:r>
          <a:endParaRPr kumimoji="1" lang="en-US" altLang="ja-JP" sz="2000" b="1" kern="1200" dirty="0">
            <a:solidFill>
              <a:schemeClr val="tx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>
              <a:solidFill>
                <a:schemeClr val="tx1"/>
              </a:solidFill>
            </a:rPr>
            <a:t>訪問看護</a:t>
          </a:r>
          <a:endParaRPr kumimoji="1" lang="en-US" altLang="ja-JP" sz="2000" b="1" kern="1200" dirty="0">
            <a:solidFill>
              <a:schemeClr val="tx1"/>
            </a:solidFill>
          </a:endParaRPr>
        </a:p>
      </dsp:txBody>
      <dsp:txXfrm>
        <a:off x="4279497" y="2301825"/>
        <a:ext cx="2536908" cy="1491213"/>
      </dsp:txXfrm>
    </dsp:sp>
    <dsp:sp modelId="{A9FB3344-A398-44D4-9E64-FFD4071E68F5}">
      <dsp:nvSpPr>
        <dsp:cNvPr id="0" name=""/>
        <dsp:cNvSpPr/>
      </dsp:nvSpPr>
      <dsp:spPr>
        <a:xfrm>
          <a:off x="6471875" y="557736"/>
          <a:ext cx="2698250" cy="1549484"/>
        </a:xfrm>
        <a:prstGeom prst="round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100" b="1" kern="1200" dirty="0">
              <a:solidFill>
                <a:schemeClr val="tx1"/>
              </a:solidFill>
            </a:rPr>
            <a:t>５年目</a:t>
          </a:r>
          <a:endParaRPr kumimoji="1" lang="en-US" altLang="ja-JP" sz="2100" b="1" kern="1200" dirty="0">
            <a:solidFill>
              <a:schemeClr val="tx1"/>
            </a:solidFill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100" b="1" kern="1200" dirty="0">
              <a:solidFill>
                <a:schemeClr val="tx1"/>
              </a:solidFill>
            </a:rPr>
            <a:t>汐田総合病院</a:t>
          </a:r>
          <a:endParaRPr kumimoji="1" lang="en-US" altLang="ja-JP" sz="2100" b="1" kern="1200" dirty="0">
            <a:solidFill>
              <a:schemeClr val="tx1"/>
            </a:solidFill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100" b="1" kern="1200" dirty="0">
              <a:solidFill>
                <a:schemeClr val="tx1"/>
              </a:solidFill>
            </a:rPr>
            <a:t>他施設選択</a:t>
          </a:r>
          <a:endParaRPr kumimoji="1" lang="en-US" altLang="ja-JP" sz="2100" b="1" kern="1200" dirty="0">
            <a:solidFill>
              <a:schemeClr val="tx1"/>
            </a:solidFill>
          </a:endParaRPr>
        </a:p>
      </dsp:txBody>
      <dsp:txXfrm>
        <a:off x="6547515" y="633376"/>
        <a:ext cx="2546970" cy="13982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275403" cy="336788"/>
          </a:xfrm>
          <a:prstGeom prst="rect">
            <a:avLst/>
          </a:prstGeom>
        </p:spPr>
        <p:txBody>
          <a:bodyPr vert="horz" lIns="94849" tIns="47424" rIns="94849" bIns="474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8630" y="0"/>
            <a:ext cx="4275403" cy="336788"/>
          </a:xfrm>
          <a:prstGeom prst="rect">
            <a:avLst/>
          </a:prstGeom>
        </p:spPr>
        <p:txBody>
          <a:bodyPr vert="horz" lIns="94849" tIns="47424" rIns="94849" bIns="47424" rtlCol="0"/>
          <a:lstStyle>
            <a:lvl1pPr algn="r">
              <a:defRPr sz="1300"/>
            </a:lvl1pPr>
          </a:lstStyle>
          <a:p>
            <a:fld id="{4A32D7D9-377F-4C60-8229-E146EA1A1EF4}" type="datetimeFigureOut">
              <a:rPr kumimoji="1" lang="ja-JP" altLang="en-US" smtClean="0"/>
              <a:t>2022/3/25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3" y="6397807"/>
            <a:ext cx="4275403" cy="336788"/>
          </a:xfrm>
          <a:prstGeom prst="rect">
            <a:avLst/>
          </a:prstGeom>
        </p:spPr>
        <p:txBody>
          <a:bodyPr vert="horz" lIns="94849" tIns="47424" rIns="94849" bIns="474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8630" y="6397807"/>
            <a:ext cx="4275403" cy="336788"/>
          </a:xfrm>
          <a:prstGeom prst="rect">
            <a:avLst/>
          </a:prstGeom>
        </p:spPr>
        <p:txBody>
          <a:bodyPr vert="horz" lIns="94849" tIns="47424" rIns="94849" bIns="47424" rtlCol="0" anchor="b"/>
          <a:lstStyle>
            <a:lvl1pPr algn="r">
              <a:defRPr sz="1300"/>
            </a:lvl1pPr>
          </a:lstStyle>
          <a:p>
            <a:fld id="{359C2A53-C7E3-4276-9AB6-7B21660278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9269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275403" cy="337958"/>
          </a:xfrm>
          <a:prstGeom prst="rect">
            <a:avLst/>
          </a:prstGeom>
        </p:spPr>
        <p:txBody>
          <a:bodyPr vert="horz" lIns="94849" tIns="47424" rIns="94849" bIns="474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8630" y="2"/>
            <a:ext cx="4275403" cy="337958"/>
          </a:xfrm>
          <a:prstGeom prst="rect">
            <a:avLst/>
          </a:prstGeom>
        </p:spPr>
        <p:txBody>
          <a:bodyPr vert="horz" lIns="94849" tIns="47424" rIns="94849" bIns="47424" rtlCol="0"/>
          <a:lstStyle>
            <a:lvl1pPr algn="r">
              <a:defRPr sz="1300"/>
            </a:lvl1pPr>
          </a:lstStyle>
          <a:p>
            <a:fld id="{1F40936F-A9B1-40EA-A7AF-D022851EC1E4}" type="datetimeFigureOut">
              <a:rPr kumimoji="1" lang="ja-JP" altLang="en-US" smtClean="0"/>
              <a:t>2022/3/25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414713" y="841375"/>
            <a:ext cx="3036887" cy="2276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9" tIns="47424" rIns="94849" bIns="4742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632" y="3241588"/>
            <a:ext cx="7893050" cy="2652207"/>
          </a:xfrm>
          <a:prstGeom prst="rect">
            <a:avLst/>
          </a:prstGeom>
        </p:spPr>
        <p:txBody>
          <a:bodyPr vert="horz" lIns="94849" tIns="47424" rIns="94849" bIns="4742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6397809"/>
            <a:ext cx="4275403" cy="337957"/>
          </a:xfrm>
          <a:prstGeom prst="rect">
            <a:avLst/>
          </a:prstGeom>
        </p:spPr>
        <p:txBody>
          <a:bodyPr vert="horz" lIns="94849" tIns="47424" rIns="94849" bIns="474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8630" y="6397809"/>
            <a:ext cx="4275403" cy="337957"/>
          </a:xfrm>
          <a:prstGeom prst="rect">
            <a:avLst/>
          </a:prstGeom>
        </p:spPr>
        <p:txBody>
          <a:bodyPr vert="horz" lIns="94849" tIns="47424" rIns="94849" bIns="47424" rtlCol="0" anchor="b"/>
          <a:lstStyle>
            <a:lvl1pPr algn="r">
              <a:defRPr sz="1300"/>
            </a:lvl1pPr>
          </a:lstStyle>
          <a:p>
            <a:fld id="{542C0050-206E-4120-8A3B-E672B4930E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2777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500" u="sng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70647" indent="-296402" eaLnBrk="0" hangingPunct="0">
              <a:defRPr kumimoji="1" sz="2500" u="sng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85611" indent="-237122" eaLnBrk="0" hangingPunct="0">
              <a:defRPr kumimoji="1" sz="2500" u="sng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59855" indent="-237122" eaLnBrk="0" hangingPunct="0">
              <a:defRPr kumimoji="1" sz="2500" u="sng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134099" indent="-237122" eaLnBrk="0" hangingPunct="0">
              <a:defRPr kumimoji="1" sz="2500" u="sng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608344" indent="-237122" eaLnBrk="0" fontAlgn="base" hangingPunct="0">
              <a:spcBef>
                <a:spcPct val="0"/>
              </a:spcBef>
              <a:spcAft>
                <a:spcPct val="0"/>
              </a:spcAft>
              <a:defRPr kumimoji="1" sz="2500" u="sng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3082588" indent="-237122" eaLnBrk="0" fontAlgn="base" hangingPunct="0">
              <a:spcBef>
                <a:spcPct val="0"/>
              </a:spcBef>
              <a:spcAft>
                <a:spcPct val="0"/>
              </a:spcAft>
              <a:defRPr kumimoji="1" sz="2500" u="sng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556833" indent="-237122" eaLnBrk="0" fontAlgn="base" hangingPunct="0">
              <a:spcBef>
                <a:spcPct val="0"/>
              </a:spcBef>
              <a:spcAft>
                <a:spcPct val="0"/>
              </a:spcAft>
              <a:defRPr kumimoji="1" sz="2500" u="sng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4031076" indent="-237122" eaLnBrk="0" fontAlgn="base" hangingPunct="0">
              <a:spcBef>
                <a:spcPct val="0"/>
              </a:spcBef>
              <a:spcAft>
                <a:spcPct val="0"/>
              </a:spcAft>
              <a:defRPr kumimoji="1" sz="2500" u="sng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 eaLnBrk="1" hangingPunct="1"/>
            <a:fld id="{CCEBEA13-3F05-44F2-80D4-6D7B5BA97386}" type="slidenum">
              <a:rPr lang="en-US" altLang="ja-JP" sz="1300" u="none">
                <a:ea typeface="Osaka" charset="-128"/>
              </a:rPr>
              <a:pPr eaLnBrk="1" hangingPunct="1"/>
              <a:t>1</a:t>
            </a:fld>
            <a:endParaRPr lang="en-US" altLang="ja-JP" sz="1300" u="none">
              <a:ea typeface="Osaka" charset="-128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159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z="1000" dirty="0"/>
          </a:p>
        </p:txBody>
      </p:sp>
      <p:sp>
        <p:nvSpPr>
          <p:cNvPr id="3277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7765" indent="-287601" eaLnBrk="0" hangingPunct="0">
              <a:defRPr kumimoji="1" sz="2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50407" indent="-230082" eaLnBrk="0" hangingPunct="0">
              <a:defRPr kumimoji="1" sz="2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10570" indent="-230082" eaLnBrk="0" hangingPunct="0">
              <a:defRPr kumimoji="1" sz="2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70733" indent="-230082" eaLnBrk="0" hangingPunct="0">
              <a:defRPr kumimoji="1" sz="2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30896" indent="-230082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91060" indent="-230082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51222" indent="-230082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911385" indent="-230082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CF3DC0CE-DC60-469D-9513-86C813C19CC3}" type="slidenum">
              <a:rPr lang="ja-JP" altLang="en-US" sz="1200"/>
              <a:pPr eaLnBrk="1" hangingPunct="1"/>
              <a:t>2</a:t>
            </a:fld>
            <a:endParaRPr lang="en-US" altLang="ja-JP" sz="1200"/>
          </a:p>
        </p:txBody>
      </p:sp>
    </p:spTree>
    <p:extLst>
      <p:ext uri="{BB962C8B-B14F-4D97-AF65-F5344CB8AC3E}">
        <p14:creationId xmlns:p14="http://schemas.microsoft.com/office/powerpoint/2010/main" val="2177195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6B90-046C-4E95-953F-76B533BF9CA4}" type="datetimeFigureOut">
              <a:rPr kumimoji="1" lang="ja-JP" altLang="en-US" smtClean="0"/>
              <a:t>2022/3/25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3CC0-98CE-483E-A90E-7952C6F14C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4816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6B90-046C-4E95-953F-76B533BF9CA4}" type="datetimeFigureOut">
              <a:rPr kumimoji="1" lang="ja-JP" altLang="en-US" smtClean="0"/>
              <a:t>2022/3/25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3CC0-98CE-483E-A90E-7952C6F14C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788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6B90-046C-4E95-953F-76B533BF9CA4}" type="datetimeFigureOut">
              <a:rPr kumimoji="1" lang="ja-JP" altLang="en-US" smtClean="0"/>
              <a:t>2022/3/25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3CC0-98CE-483E-A90E-7952C6F14C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5537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6B90-046C-4E95-953F-76B533BF9CA4}" type="datetimeFigureOut">
              <a:rPr kumimoji="1" lang="ja-JP" altLang="en-US" smtClean="0"/>
              <a:t>2022/3/25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3CC0-98CE-483E-A90E-7952C6F14C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758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6B90-046C-4E95-953F-76B533BF9CA4}" type="datetimeFigureOut">
              <a:rPr kumimoji="1" lang="ja-JP" altLang="en-US" smtClean="0"/>
              <a:t>2022/3/25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3CC0-98CE-483E-A90E-7952C6F14C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482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6B90-046C-4E95-953F-76B533BF9CA4}" type="datetimeFigureOut">
              <a:rPr kumimoji="1" lang="ja-JP" altLang="en-US" smtClean="0"/>
              <a:t>2022/3/25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3CC0-98CE-483E-A90E-7952C6F14C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2903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6B90-046C-4E95-953F-76B533BF9CA4}" type="datetimeFigureOut">
              <a:rPr kumimoji="1" lang="ja-JP" altLang="en-US" smtClean="0"/>
              <a:t>2022/3/25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3CC0-98CE-483E-A90E-7952C6F14C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5871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6B90-046C-4E95-953F-76B533BF9CA4}" type="datetimeFigureOut">
              <a:rPr kumimoji="1" lang="ja-JP" altLang="en-US" smtClean="0"/>
              <a:t>2022/3/25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3CC0-98CE-483E-A90E-7952C6F14C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6112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6B90-046C-4E95-953F-76B533BF9CA4}" type="datetimeFigureOut">
              <a:rPr kumimoji="1" lang="ja-JP" altLang="en-US" smtClean="0"/>
              <a:t>2022/3/25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3CC0-98CE-483E-A90E-7952C6F14C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6436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6B90-046C-4E95-953F-76B533BF9CA4}" type="datetimeFigureOut">
              <a:rPr kumimoji="1" lang="ja-JP" altLang="en-US" smtClean="0"/>
              <a:t>2022/3/25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3CC0-98CE-483E-A90E-7952C6F14C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387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6B90-046C-4E95-953F-76B533BF9CA4}" type="datetimeFigureOut">
              <a:rPr kumimoji="1" lang="ja-JP" altLang="en-US" smtClean="0"/>
              <a:t>2022/3/25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3CC0-98CE-483E-A90E-7952C6F14C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932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06B90-046C-4E95-953F-76B533BF9CA4}" type="datetimeFigureOut">
              <a:rPr kumimoji="1" lang="ja-JP" altLang="en-US" smtClean="0"/>
              <a:t>2022/3/25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93CC0-98CE-483E-A90E-7952C6F14C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3095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gi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391886" y="612592"/>
            <a:ext cx="8480265" cy="2528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altLang="ja-JP" dirty="0"/>
            </a:br>
            <a:br>
              <a:rPr lang="en-US" altLang="ja-JP" dirty="0"/>
            </a:br>
            <a:br>
              <a:rPr lang="en-US" altLang="ja-JP" dirty="0"/>
            </a:br>
            <a:r>
              <a:rPr lang="ja-JP" altLang="en-US" sz="3600" dirty="0"/>
              <a:t>　</a:t>
            </a:r>
            <a:br>
              <a:rPr lang="en-US" altLang="ja-JP" sz="3600" dirty="0"/>
            </a:br>
            <a:r>
              <a:rPr lang="ja-JP" altLang="en-US" sz="2000" b="1" dirty="0"/>
              <a:t>　</a:t>
            </a:r>
            <a:r>
              <a:rPr lang="ja-JP" altLang="en-US" sz="4900" b="1" dirty="0"/>
              <a:t>汐田総合病院の看護師育成と</a:t>
            </a:r>
            <a:br>
              <a:rPr lang="en-US" altLang="ja-JP" sz="4900" b="1" dirty="0"/>
            </a:br>
            <a:r>
              <a:rPr lang="ja-JP" altLang="en-US" sz="4900" b="1" dirty="0"/>
              <a:t>地域看護師</a:t>
            </a:r>
            <a:br>
              <a:rPr lang="en-US" altLang="ja-JP" sz="4900" b="1" dirty="0"/>
            </a:br>
            <a:r>
              <a:rPr lang="ja-JP" altLang="en-US" sz="4900" b="1" dirty="0"/>
              <a:t>について</a:t>
            </a:r>
            <a:br>
              <a:rPr lang="en-US" altLang="ja-JP" sz="4900" b="1" dirty="0"/>
            </a:br>
            <a:r>
              <a:rPr lang="en-US" altLang="ja-JP" sz="2000" b="1" dirty="0"/>
              <a:t>2022/3/28</a:t>
            </a:r>
            <a:endParaRPr lang="ja-JP" altLang="en-US" sz="18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23" y="3989075"/>
            <a:ext cx="4252781" cy="200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サブタイトル 1"/>
          <p:cNvSpPr txBox="1">
            <a:spLocks/>
          </p:cNvSpPr>
          <p:nvPr/>
        </p:nvSpPr>
        <p:spPr>
          <a:xfrm>
            <a:off x="5495110" y="4711338"/>
            <a:ext cx="2534194" cy="108961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看護部長</a:t>
            </a:r>
            <a:endParaRPr lang="en-US" altLang="ja-JP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/>
            <a:r>
              <a:rPr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奥山洋子　　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CD210C7-6E0D-44D0-8AAF-4788EBBD7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3CC0-98CE-483E-A90E-7952C6F14CB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9163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2217" y="348343"/>
            <a:ext cx="8428264" cy="1245325"/>
          </a:xfrm>
        </p:spPr>
        <p:txBody>
          <a:bodyPr>
            <a:normAutofit fontScale="90000"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2020</a:t>
            </a:r>
            <a:r>
              <a:rPr lang="ja-JP" altLang="en-US" dirty="0">
                <a:solidFill>
                  <a:srgbClr val="FF0000"/>
                </a:solidFill>
              </a:rPr>
              <a:t>年～当初型</a:t>
            </a:r>
            <a:br>
              <a:rPr kumimoji="1" lang="en-US" altLang="ja-JP" dirty="0">
                <a:solidFill>
                  <a:srgbClr val="7030A0"/>
                </a:solidFill>
              </a:rPr>
            </a:br>
            <a:r>
              <a:rPr kumimoji="1" lang="ja-JP" altLang="en-US" dirty="0">
                <a:solidFill>
                  <a:srgbClr val="7030A0"/>
                </a:solidFill>
              </a:rPr>
              <a:t>養成型地域看護師：つばめナース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32840" y="1785257"/>
            <a:ext cx="8641492" cy="47414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3600" dirty="0"/>
              <a:t>　新卒看護師からの地域看護師養成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　市内の看護学校の訪問実施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　</a:t>
            </a:r>
            <a:r>
              <a:rPr lang="en-US" altLang="ja-JP" sz="3600" dirty="0"/>
              <a:t>2020</a:t>
            </a:r>
            <a:r>
              <a:rPr lang="ja-JP" altLang="en-US" sz="3600" dirty="0"/>
              <a:t>年</a:t>
            </a:r>
            <a:r>
              <a:rPr lang="en-US" altLang="ja-JP" sz="3600" dirty="0"/>
              <a:t>2</a:t>
            </a:r>
            <a:r>
              <a:rPr lang="ja-JP" altLang="en-US" sz="3600" dirty="0"/>
              <a:t>名のつばめナースが入職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>
                <a:solidFill>
                  <a:srgbClr val="7030A0"/>
                </a:solidFill>
              </a:rPr>
              <a:t>　⇒</a:t>
            </a:r>
            <a:r>
              <a:rPr lang="ja-JP" altLang="en-US" sz="3600" dirty="0"/>
              <a:t>中途断念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　</a:t>
            </a:r>
            <a:r>
              <a:rPr lang="en-US" altLang="ja-JP" sz="3600" dirty="0"/>
              <a:t>2021</a:t>
            </a:r>
            <a:r>
              <a:rPr lang="ja-JP" altLang="en-US" sz="3600" dirty="0"/>
              <a:t>年１名のつばめナースが入職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　</a:t>
            </a:r>
            <a:r>
              <a:rPr lang="ja-JP" altLang="en-US" sz="3600" dirty="0">
                <a:solidFill>
                  <a:srgbClr val="7030A0"/>
                </a:solidFill>
              </a:rPr>
              <a:t>⇒</a:t>
            </a:r>
            <a:r>
              <a:rPr lang="en-US" altLang="ja-JP" sz="3600" dirty="0"/>
              <a:t>2022</a:t>
            </a:r>
            <a:r>
              <a:rPr lang="ja-JP" altLang="en-US" sz="3600" dirty="0"/>
              <a:t>年汐田総合病院へ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　</a:t>
            </a:r>
            <a:endParaRPr lang="en-US" altLang="ja-JP" sz="3600" dirty="0"/>
          </a:p>
          <a:p>
            <a:pPr marL="0" indent="0">
              <a:buNone/>
            </a:pPr>
            <a:r>
              <a:rPr kumimoji="1" lang="ja-JP" altLang="en-US" sz="3600" dirty="0"/>
              <a:t>　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125" y="4859791"/>
            <a:ext cx="20288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126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50166"/>
            <a:ext cx="7886700" cy="1138687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2022</a:t>
            </a:r>
            <a:r>
              <a:rPr kumimoji="1" lang="ja-JP" altLang="en-US" dirty="0">
                <a:solidFill>
                  <a:srgbClr val="FF0000"/>
                </a:solidFill>
              </a:rPr>
              <a:t>年度～改定型</a:t>
            </a:r>
            <a:br>
              <a:rPr kumimoji="1" lang="en-US" altLang="ja-JP" dirty="0">
                <a:solidFill>
                  <a:srgbClr val="C00000"/>
                </a:solidFill>
              </a:rPr>
            </a:br>
            <a:r>
              <a:rPr kumimoji="1" lang="ja-JP" altLang="en-US" dirty="0">
                <a:solidFill>
                  <a:srgbClr val="7030A0"/>
                </a:solidFill>
              </a:rPr>
              <a:t>養成型地域看護師について</a:t>
            </a:r>
          </a:p>
        </p:txBody>
      </p:sp>
      <p:sp>
        <p:nvSpPr>
          <p:cNvPr id="5" name="円/楕円 4"/>
          <p:cNvSpPr/>
          <p:nvPr/>
        </p:nvSpPr>
        <p:spPr>
          <a:xfrm>
            <a:off x="547351" y="1467148"/>
            <a:ext cx="8059700" cy="12934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tx1"/>
                </a:solidFill>
                <a:latin typeface="+mn-ea"/>
              </a:rPr>
              <a:t>地域包括ケア時代の看護師キャリア支援</a:t>
            </a:r>
            <a:endParaRPr kumimoji="1" lang="en-US" altLang="ja-JP" sz="2400" b="1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kumimoji="1" lang="ja-JP" altLang="en-US" sz="1600" dirty="0">
                <a:solidFill>
                  <a:srgbClr val="0069B8"/>
                </a:solidFill>
                <a:latin typeface="+mn-ea"/>
              </a:rPr>
              <a:t>講義・演習・コンサルタント面談・ケーススタディ・意思決定援助</a:t>
            </a:r>
          </a:p>
        </p:txBody>
      </p:sp>
      <p:graphicFrame>
        <p:nvGraphicFramePr>
          <p:cNvPr id="11" name="コンテンツ プレースホルダー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7743351"/>
              </p:ext>
            </p:extLst>
          </p:nvPr>
        </p:nvGraphicFramePr>
        <p:xfrm>
          <a:off x="-104503" y="2527540"/>
          <a:ext cx="9248503" cy="387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図 3">
            <a:extLst>
              <a:ext uri="{FF2B5EF4-FFF2-40B4-BE49-F238E27FC236}">
                <a16:creationId xmlns:a16="http://schemas.microsoft.com/office/drawing/2014/main" id="{87370282-ED33-4531-AA7A-0BD135494A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51" y="4800228"/>
            <a:ext cx="147637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976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236676" cy="1576885"/>
          </a:xfrm>
        </p:spPr>
        <p:txBody>
          <a:bodyPr>
            <a:norm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2022</a:t>
            </a:r>
            <a:r>
              <a:rPr lang="ja-JP" altLang="en-US" dirty="0">
                <a:solidFill>
                  <a:srgbClr val="FF0000"/>
                </a:solidFill>
              </a:rPr>
              <a:t>年度～改定型</a:t>
            </a:r>
            <a:r>
              <a:rPr lang="ja-JP" altLang="en-US" dirty="0">
                <a:solidFill>
                  <a:srgbClr val="C00000"/>
                </a:solidFill>
              </a:rPr>
              <a:t>　</a:t>
            </a:r>
            <a:br>
              <a:rPr kumimoji="1" lang="en-US" altLang="ja-JP" dirty="0">
                <a:solidFill>
                  <a:srgbClr val="7030A0"/>
                </a:solidFill>
              </a:rPr>
            </a:br>
            <a:r>
              <a:rPr kumimoji="1" lang="ja-JP" altLang="en-US" dirty="0">
                <a:solidFill>
                  <a:srgbClr val="7030A0"/>
                </a:solidFill>
              </a:rPr>
              <a:t>養成型地域看護師：つばめナース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7243" y="2238103"/>
            <a:ext cx="8641492" cy="412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/>
              <a:t>　新卒看護師からの地域看護師養成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　所属を汐田総合病院へ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　</a:t>
            </a:r>
            <a:r>
              <a:rPr lang="en-US" altLang="ja-JP" sz="3600" dirty="0"/>
              <a:t>2022</a:t>
            </a:r>
            <a:r>
              <a:rPr lang="ja-JP" altLang="en-US" sz="3600" dirty="0"/>
              <a:t>年</a:t>
            </a:r>
            <a:r>
              <a:rPr lang="en-US" altLang="ja-JP" sz="3600" dirty="0"/>
              <a:t>2</a:t>
            </a:r>
            <a:r>
              <a:rPr lang="ja-JP" altLang="en-US" sz="3600" dirty="0"/>
              <a:t>名のつばめナースが入職予定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　　</a:t>
            </a:r>
            <a:endParaRPr lang="en-US" altLang="ja-JP" sz="3600" dirty="0"/>
          </a:p>
          <a:p>
            <a:pPr marL="0" indent="0">
              <a:buNone/>
            </a:pPr>
            <a:r>
              <a:rPr kumimoji="1" lang="ja-JP" altLang="en-US" sz="3600" dirty="0"/>
              <a:t>　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714" y="4145688"/>
            <a:ext cx="20288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571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83514"/>
          </a:xfrm>
        </p:spPr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7" y="369298"/>
            <a:ext cx="8860840" cy="631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049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28245"/>
          </a:xfrm>
        </p:spPr>
        <p:txBody>
          <a:bodyPr/>
          <a:lstStyle/>
          <a:p>
            <a:r>
              <a:rPr kumimoji="1" lang="ja-JP" altLang="en-US" dirty="0">
                <a:solidFill>
                  <a:srgbClr val="7030A0"/>
                </a:solidFill>
              </a:rPr>
              <a:t>今後の課題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0900" y="1471748"/>
            <a:ext cx="8132173" cy="48532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600" dirty="0"/>
              <a:t>①「循環型」の当院からの出向実現</a:t>
            </a:r>
            <a:endParaRPr kumimoji="1"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②「養成型」の従来型・</a:t>
            </a:r>
            <a:r>
              <a:rPr lang="en-US" altLang="ja-JP" sz="3600" dirty="0"/>
              <a:t>2022</a:t>
            </a:r>
            <a:r>
              <a:rPr lang="ja-JP" altLang="en-US" sz="3600" dirty="0"/>
              <a:t>年度改定型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　　地域看護師の育成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③地域の事業所</a:t>
            </a:r>
            <a:r>
              <a:rPr lang="en-US" altLang="ja-JP" sz="3600" dirty="0"/>
              <a:t>(</a:t>
            </a:r>
            <a:r>
              <a:rPr lang="ja-JP" altLang="en-US" sz="3600" dirty="0"/>
              <a:t>老人施設・訪問看護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　　ステーション等</a:t>
            </a:r>
            <a:r>
              <a:rPr lang="en-US" altLang="ja-JP" sz="3600" dirty="0"/>
              <a:t>)</a:t>
            </a:r>
            <a:r>
              <a:rPr lang="ja-JP" altLang="en-US" sz="3600" dirty="0"/>
              <a:t>との連携のあり方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　　　　　④養成校への案内・アピール</a:t>
            </a:r>
            <a:endParaRPr lang="en-US" altLang="ja-JP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46" y="4746987"/>
            <a:ext cx="1942011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425" y="95795"/>
            <a:ext cx="1827575" cy="1375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8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汐田総合病院概要</a:t>
            </a:r>
            <a:r>
              <a:rPr lang="ja-JP" altLang="en-US" sz="28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（鶴見区矢向）</a:t>
            </a:r>
          </a:p>
        </p:txBody>
      </p:sp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691" y="2754727"/>
            <a:ext cx="3316426" cy="23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テキスト ボックス 2"/>
          <p:cNvSpPr txBox="1">
            <a:spLocks noChangeArrowheads="1"/>
          </p:cNvSpPr>
          <p:nvPr/>
        </p:nvSpPr>
        <p:spPr bwMode="auto">
          <a:xfrm>
            <a:off x="468841" y="4982212"/>
            <a:ext cx="7936523" cy="145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2215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診療科</a:t>
            </a:r>
            <a:endParaRPr lang="en-US" altLang="ja-JP" sz="2215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2215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内科・総合診療科・小児科・外科・整形外科・皮膚科・耳鼻咽喉科麻酔科・婦人科・眼科・脳神経外科・精神科・脳神経内科</a:t>
            </a:r>
            <a:endParaRPr lang="en-US" altLang="ja-JP" sz="2215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2215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歯科口腔外科・泌尿器科・リハビリテーション科・救急科</a:t>
            </a:r>
          </a:p>
        </p:txBody>
      </p:sp>
      <p:sp>
        <p:nvSpPr>
          <p:cNvPr id="3077" name="テキスト ボックス 7"/>
          <p:cNvSpPr txBox="1">
            <a:spLocks noChangeArrowheads="1"/>
          </p:cNvSpPr>
          <p:nvPr/>
        </p:nvSpPr>
        <p:spPr bwMode="auto">
          <a:xfrm>
            <a:off x="584171" y="1826354"/>
            <a:ext cx="4710640" cy="145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2215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一般病棟　　（</a:t>
            </a:r>
            <a:r>
              <a:rPr lang="en-US" altLang="ja-JP" sz="2215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104</a:t>
            </a:r>
            <a:r>
              <a:rPr lang="ja-JP" altLang="en-US" sz="2215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床）</a:t>
            </a:r>
            <a:endParaRPr lang="en-US" altLang="ja-JP" sz="2215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2215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回復期リハ （</a:t>
            </a:r>
            <a:r>
              <a:rPr lang="en-US" altLang="ja-JP" sz="2215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58</a:t>
            </a:r>
            <a:r>
              <a:rPr lang="ja-JP" altLang="en-US" sz="2215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床）</a:t>
            </a:r>
            <a:endParaRPr lang="en-US" altLang="ja-JP" sz="2215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2215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地域包括ケア （</a:t>
            </a:r>
            <a:r>
              <a:rPr lang="en-US" altLang="ja-JP" sz="2215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157</a:t>
            </a:r>
            <a:r>
              <a:rPr lang="ja-JP" altLang="en-US" sz="2215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床）　計</a:t>
            </a:r>
            <a:r>
              <a:rPr lang="en-US" altLang="ja-JP" sz="2215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319</a:t>
            </a:r>
            <a:r>
              <a:rPr lang="ja-JP" altLang="en-US" sz="2215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床</a:t>
            </a:r>
            <a:endParaRPr lang="en-US" altLang="ja-JP" sz="2215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endParaRPr lang="ja-JP" altLang="en-US" sz="2215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078" name="テキスト ボックス 8"/>
          <p:cNvSpPr txBox="1">
            <a:spLocks noChangeArrowheads="1"/>
          </p:cNvSpPr>
          <p:nvPr/>
        </p:nvSpPr>
        <p:spPr bwMode="auto">
          <a:xfrm>
            <a:off x="209006" y="3179788"/>
            <a:ext cx="5172294" cy="236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2215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外来患者数</a:t>
            </a:r>
            <a:r>
              <a:rPr lang="en-US" altLang="ja-JP" sz="2215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450</a:t>
            </a:r>
            <a:r>
              <a:rPr lang="ja-JP" altLang="en-US" sz="2215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人</a:t>
            </a:r>
            <a:r>
              <a:rPr lang="en-US" altLang="ja-JP" sz="2215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/</a:t>
            </a:r>
            <a:r>
              <a:rPr lang="ja-JP" altLang="en-US" sz="2215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日　救急車</a:t>
            </a:r>
            <a:r>
              <a:rPr lang="en-US" altLang="ja-JP" sz="2215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2200</a:t>
            </a:r>
            <a:r>
              <a:rPr lang="ja-JP" altLang="en-US" sz="2215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台</a:t>
            </a:r>
            <a:r>
              <a:rPr lang="en-US" altLang="ja-JP" sz="2215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/</a:t>
            </a:r>
            <a:r>
              <a:rPr lang="ja-JP" altLang="en-US" sz="2215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</a:t>
            </a:r>
            <a:endParaRPr lang="en-US" altLang="ja-JP" sz="2215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2215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平均在院日数　</a:t>
            </a:r>
            <a:endParaRPr lang="en-US" altLang="ja-JP" sz="2215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2215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　　　　一般病棟</a:t>
            </a:r>
            <a:endParaRPr lang="en-US" altLang="ja-JP" sz="2215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2215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　　　　回復期リハ</a:t>
            </a:r>
            <a:endParaRPr lang="en-US" altLang="ja-JP" sz="2215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2215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　　　　地域包括ケア</a:t>
            </a:r>
            <a:endParaRPr lang="en-US" altLang="ja-JP" sz="2215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2215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　　　　　</a:t>
            </a:r>
            <a:endParaRPr lang="en-US" altLang="ja-JP" sz="2215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r"/>
            <a:endParaRPr lang="ja-JP" altLang="en-US" sz="1477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079" name="テキスト ボックス 9"/>
          <p:cNvSpPr txBox="1">
            <a:spLocks noChangeArrowheads="1"/>
          </p:cNvSpPr>
          <p:nvPr/>
        </p:nvSpPr>
        <p:spPr bwMode="auto">
          <a:xfrm>
            <a:off x="3759106" y="3859106"/>
            <a:ext cx="1122485" cy="134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2215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１４日</a:t>
            </a:r>
            <a:endParaRPr lang="en-US" altLang="ja-JP" sz="2215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2215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７８日</a:t>
            </a:r>
            <a:endParaRPr lang="en-US" altLang="ja-JP" sz="2215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2215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３５日</a:t>
            </a:r>
            <a:endParaRPr lang="en-US" altLang="ja-JP" sz="2215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endParaRPr lang="ja-JP" altLang="en-US" sz="1477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945924" y="1782646"/>
            <a:ext cx="287075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46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職員数　常勤約４５０人</a:t>
            </a:r>
            <a:endParaRPr kumimoji="1" lang="ja-JP" altLang="en-US" sz="1846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61204" y="2184913"/>
            <a:ext cx="512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老人保健施設（</a:t>
            </a:r>
            <a:r>
              <a:rPr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別棟</a:t>
            </a:r>
            <a:r>
              <a:rPr kumimoji="1"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）併設　入所５０人　通所３０人</a:t>
            </a:r>
          </a:p>
        </p:txBody>
      </p:sp>
    </p:spTree>
    <p:extLst>
      <p:ext uri="{BB962C8B-B14F-4D97-AF65-F5344CB8AC3E}">
        <p14:creationId xmlns:p14="http://schemas.microsoft.com/office/powerpoint/2010/main" val="13859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3FA4EB8E-4627-44E3-9547-5260FF52E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58" y="217080"/>
            <a:ext cx="7886700" cy="1568177"/>
          </a:xfrm>
        </p:spPr>
        <p:txBody>
          <a:bodyPr>
            <a:noAutofit/>
          </a:bodyPr>
          <a:lstStyle/>
          <a:p>
            <a:pPr algn="ctr"/>
            <a:r>
              <a:rPr lang="ja-JP" altLang="en-US" sz="3200" b="1" dirty="0"/>
              <a:t>私たちの目標</a:t>
            </a:r>
            <a:br>
              <a:rPr lang="en-US" altLang="ja-JP" sz="3200" b="1" dirty="0"/>
            </a:br>
            <a:r>
              <a:rPr lang="ja-JP" altLang="en-US" sz="3200" b="1" dirty="0">
                <a:solidFill>
                  <a:srgbClr val="FF0000"/>
                </a:solidFill>
              </a:rPr>
              <a:t>地域住民の生活を</a:t>
            </a:r>
            <a:br>
              <a:rPr lang="en-US" altLang="ja-JP" sz="3200" b="1" dirty="0">
                <a:solidFill>
                  <a:srgbClr val="FF0000"/>
                </a:solidFill>
              </a:rPr>
            </a:br>
            <a:r>
              <a:rPr lang="ja-JP" altLang="en-US" sz="3200" b="1" dirty="0">
                <a:solidFill>
                  <a:srgbClr val="FF0000"/>
                </a:solidFill>
              </a:rPr>
              <a:t>医療と在宅ケアを通して支える</a:t>
            </a:r>
          </a:p>
        </p:txBody>
      </p:sp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149D89B8-434B-4633-85C5-4B64AA22D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6298" y="1962128"/>
            <a:ext cx="3868340" cy="909955"/>
          </a:xfrm>
          <a:ln w="3810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ja-JP" altLang="en-US" dirty="0"/>
              <a:t>汐田総合病院</a:t>
            </a:r>
            <a:endParaRPr lang="en-US" altLang="ja-JP" dirty="0"/>
          </a:p>
          <a:p>
            <a:pPr algn="ctr"/>
            <a:r>
              <a:rPr lang="ja-JP" altLang="en-US" dirty="0"/>
              <a:t>（地域生活支援病院）</a:t>
            </a:r>
          </a:p>
        </p:txBody>
      </p:sp>
      <p:pic>
        <p:nvPicPr>
          <p:cNvPr id="7" name="Picture 2" descr="新病院">
            <a:extLst>
              <a:ext uri="{FF2B5EF4-FFF2-40B4-BE49-F238E27FC236}">
                <a16:creationId xmlns:a16="http://schemas.microsoft.com/office/drawing/2014/main" id="{F282D47D-F856-4341-A35E-F431F99808D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012" y="3204753"/>
            <a:ext cx="4058194" cy="318045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E8731B1-DD2E-4A94-8574-6AB0DDA58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24944" y="1936003"/>
            <a:ext cx="3887391" cy="909955"/>
          </a:xfrm>
          <a:ln w="38100"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algn="ctr"/>
            <a:r>
              <a:rPr lang="ja-JP" altLang="en-US" dirty="0"/>
              <a:t>うしおだ総合ケアセンター（老健、</a:t>
            </a:r>
            <a:endParaRPr lang="en-US" altLang="ja-JP" dirty="0"/>
          </a:p>
          <a:p>
            <a:pPr algn="ctr"/>
            <a:r>
              <a:rPr lang="ja-JP" altLang="en-US" dirty="0"/>
              <a:t>在宅支援診療所、訪問看護</a:t>
            </a:r>
            <a:r>
              <a:rPr lang="en-US" altLang="ja-JP" dirty="0"/>
              <a:t>ST,</a:t>
            </a:r>
            <a:r>
              <a:rPr lang="ja-JP" altLang="en-US" dirty="0"/>
              <a:t>他）</a:t>
            </a:r>
          </a:p>
        </p:txBody>
      </p:sp>
      <p:pic>
        <p:nvPicPr>
          <p:cNvPr id="8" name="コンテンツ プレースホルダー 7" descr="建物の屋根の建物&#10;&#10;中程度の精度で自動的に生成された説明">
            <a:extLst>
              <a:ext uri="{FF2B5EF4-FFF2-40B4-BE49-F238E27FC236}">
                <a16:creationId xmlns:a16="http://schemas.microsoft.com/office/drawing/2014/main" id="{EB261BD5-1E54-44DE-ADE9-EF37F99DF14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3204754"/>
            <a:ext cx="4166507" cy="3199538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0436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dirty="0">
                <a:solidFill>
                  <a:srgbClr val="7030A0"/>
                </a:solidFill>
              </a:rPr>
              <a:t>地域包括ケア時代に向けた</a:t>
            </a:r>
            <a:br>
              <a:rPr lang="en-US" altLang="ja-JP" sz="4000" dirty="0">
                <a:solidFill>
                  <a:srgbClr val="7030A0"/>
                </a:solidFill>
              </a:rPr>
            </a:br>
            <a:r>
              <a:rPr lang="ja-JP" altLang="en-US" sz="4000" dirty="0">
                <a:solidFill>
                  <a:srgbClr val="7030A0"/>
                </a:solidFill>
              </a:rPr>
              <a:t>汐田総合病院の看護師育成の目的</a:t>
            </a:r>
            <a:endParaRPr kumimoji="1" lang="ja-JP" altLang="en-US" sz="4000" dirty="0">
              <a:solidFill>
                <a:srgbClr val="7030A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4329" y="1889760"/>
            <a:ext cx="8641492" cy="44962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sz="3600" dirty="0"/>
              <a:t>　地域住民が、住み慣れた地域で安心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　　して住みつづけられるよう、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１・多様な場所で</a:t>
            </a:r>
            <a:r>
              <a:rPr kumimoji="1" lang="ja-JP" altLang="en-US" sz="3600" dirty="0"/>
              <a:t>（医療・介護・福祉・予防）</a:t>
            </a:r>
            <a:endParaRPr kumimoji="1" lang="en-US" altLang="ja-JP" sz="3600" dirty="0"/>
          </a:p>
          <a:p>
            <a:pPr marL="0" indent="0">
              <a:buNone/>
            </a:pPr>
            <a:r>
              <a:rPr kumimoji="1" lang="ja-JP" altLang="en-US" sz="3600" dirty="0"/>
              <a:t>　治し、支えることのできる看護師を</a:t>
            </a:r>
            <a:r>
              <a:rPr lang="ja-JP" altLang="en-US" sz="3600" dirty="0"/>
              <a:t>育成する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２・地域を知り、多職種協同の力を備えた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　　総合力のある看護師を育成する</a:t>
            </a:r>
            <a:r>
              <a:rPr kumimoji="1" lang="ja-JP" altLang="en-US" sz="3600" dirty="0"/>
              <a:t>　</a:t>
            </a:r>
            <a:endParaRPr kumimoji="1"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３・こうした資質を持つ看護師を「</a:t>
            </a:r>
            <a:r>
              <a:rPr lang="ja-JP" altLang="en-US" sz="3600" dirty="0">
                <a:solidFill>
                  <a:srgbClr val="7030A0"/>
                </a:solidFill>
              </a:rPr>
              <a:t>地域看護師</a:t>
            </a:r>
            <a:r>
              <a:rPr lang="ja-JP" altLang="en-US" sz="3600" dirty="0"/>
              <a:t>」と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　　呼び、その養成の重要性を内外に発信する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749351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27948"/>
          </a:xfrm>
        </p:spPr>
        <p:txBody>
          <a:bodyPr/>
          <a:lstStyle/>
          <a:p>
            <a:r>
              <a:rPr lang="ja-JP" altLang="en-US" dirty="0">
                <a:solidFill>
                  <a:srgbClr val="7030A0"/>
                </a:solidFill>
              </a:rPr>
              <a:t>地域看護師養成の経緯</a:t>
            </a:r>
            <a:r>
              <a:rPr lang="en-US" altLang="ja-JP" dirty="0">
                <a:solidFill>
                  <a:srgbClr val="7030A0"/>
                </a:solidFill>
              </a:rPr>
              <a:t>-1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1828623"/>
              </p:ext>
            </p:extLst>
          </p:nvPr>
        </p:nvGraphicFramePr>
        <p:xfrm>
          <a:off x="261258" y="1149532"/>
          <a:ext cx="8490858" cy="5434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605246" y="1863634"/>
            <a:ext cx="2508069" cy="4876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solidFill>
                  <a:schemeClr val="tx1"/>
                </a:solidFill>
              </a:rPr>
              <a:t>2016</a:t>
            </a:r>
            <a:r>
              <a:rPr lang="ja-JP" altLang="en-US" sz="2000" dirty="0">
                <a:solidFill>
                  <a:schemeClr val="tx1"/>
                </a:solidFill>
              </a:rPr>
              <a:t>～</a:t>
            </a:r>
            <a:r>
              <a:rPr lang="en-US" altLang="ja-JP" sz="2000" dirty="0">
                <a:solidFill>
                  <a:schemeClr val="tx1"/>
                </a:solidFill>
              </a:rPr>
              <a:t>2017</a:t>
            </a:r>
            <a:r>
              <a:rPr lang="ja-JP" altLang="en-US" sz="2000" dirty="0">
                <a:solidFill>
                  <a:schemeClr val="tx1"/>
                </a:solidFill>
              </a:rPr>
              <a:t>年当時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172893" y="5880463"/>
            <a:ext cx="3857896" cy="4049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地域ベッドが有効活用できない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509451" y="5880463"/>
            <a:ext cx="3857896" cy="4702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tx1"/>
                </a:solidFill>
              </a:rPr>
              <a:t>連携促進と転院患者増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839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78674"/>
            <a:ext cx="7886700" cy="984069"/>
          </a:xfrm>
        </p:spPr>
        <p:txBody>
          <a:bodyPr/>
          <a:lstStyle/>
          <a:p>
            <a:r>
              <a:rPr lang="ja-JP" altLang="en-US" dirty="0">
                <a:solidFill>
                  <a:srgbClr val="7030A0"/>
                </a:solidFill>
              </a:rPr>
              <a:t>地域看護師養成の経緯</a:t>
            </a:r>
            <a:r>
              <a:rPr lang="en-US" altLang="ja-JP" dirty="0">
                <a:solidFill>
                  <a:srgbClr val="7030A0"/>
                </a:solidFill>
              </a:rPr>
              <a:t>-2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7384" y="1332411"/>
            <a:ext cx="8769530" cy="52164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en-US" altLang="ja-JP" dirty="0"/>
              <a:t>2016</a:t>
            </a:r>
            <a:r>
              <a:rPr kumimoji="1" lang="ja-JP" altLang="en-US" dirty="0"/>
              <a:t>年　看護師偏在是正の必要性を認識　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　　　　</a:t>
            </a:r>
            <a:r>
              <a:rPr kumimoji="1" lang="ja-JP" altLang="en-US" dirty="0"/>
              <a:t>出向にむけた準備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2017</a:t>
            </a:r>
            <a:r>
              <a:rPr lang="ja-JP" altLang="en-US" dirty="0"/>
              <a:t>年　済生会横浜市東部病院から汐田総合病院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　　　　へ上半期</a:t>
            </a:r>
            <a:r>
              <a:rPr kumimoji="1" lang="en-US" altLang="ja-JP" dirty="0"/>
              <a:t>6</a:t>
            </a:r>
            <a:r>
              <a:rPr kumimoji="1" lang="ja-JP" altLang="en-US" dirty="0"/>
              <a:t>名下半期</a:t>
            </a:r>
            <a:r>
              <a:rPr kumimoji="1" lang="en-US" altLang="ja-JP" dirty="0"/>
              <a:t>6</a:t>
            </a:r>
            <a:r>
              <a:rPr kumimoji="1" lang="ja-JP" altLang="en-US" dirty="0"/>
              <a:t>名の看護師出向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看護師偏在是正の目的に加え、回復期医療の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特徴や継続医療についての学びも目的とした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2018</a:t>
            </a:r>
            <a:r>
              <a:rPr lang="ja-JP" altLang="en-US" dirty="0"/>
              <a:t>年　同　上半期</a:t>
            </a:r>
            <a:r>
              <a:rPr lang="en-US" altLang="ja-JP" dirty="0"/>
              <a:t>3</a:t>
            </a:r>
            <a:r>
              <a:rPr lang="ja-JP" altLang="en-US" dirty="0"/>
              <a:t>名の看護師出向　　　　　　　　　　　　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2019</a:t>
            </a:r>
            <a:r>
              <a:rPr lang="ja-JP" altLang="en-US" dirty="0"/>
              <a:t>年　同　上半期１名下半期１名の回復期病棟へ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　看護師出向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2020</a:t>
            </a:r>
            <a:r>
              <a:rPr lang="ja-JP" altLang="en-US" dirty="0"/>
              <a:t>年　同　上半期１名下半期２名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2021</a:t>
            </a:r>
            <a:r>
              <a:rPr lang="ja-JP" altLang="en-US" dirty="0"/>
              <a:t>年　同　上半期１名下半期１名　　　　　合計</a:t>
            </a:r>
            <a:r>
              <a:rPr lang="en-US" altLang="ja-JP" dirty="0"/>
              <a:t>22</a:t>
            </a:r>
            <a:r>
              <a:rPr lang="ja-JP" altLang="en-US" dirty="0"/>
              <a:t>名</a:t>
            </a:r>
            <a:r>
              <a:rPr kumimoji="1" lang="ja-JP" altLang="en-US" dirty="0"/>
              <a:t>　　　　　　　</a:t>
            </a:r>
          </a:p>
        </p:txBody>
      </p:sp>
    </p:spTree>
    <p:extLst>
      <p:ext uri="{BB962C8B-B14F-4D97-AF65-F5344CB8AC3E}">
        <p14:creationId xmlns:p14="http://schemas.microsoft.com/office/powerpoint/2010/main" val="3144570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4766" y="190956"/>
            <a:ext cx="8062504" cy="1376587"/>
          </a:xfrm>
        </p:spPr>
        <p:txBody>
          <a:bodyPr>
            <a:normAutofit/>
          </a:bodyPr>
          <a:lstStyle/>
          <a:p>
            <a:br>
              <a:rPr kumimoji="1" lang="en-US" altLang="ja-JP" dirty="0">
                <a:solidFill>
                  <a:srgbClr val="7030A0"/>
                </a:solidFill>
              </a:rPr>
            </a:br>
            <a:r>
              <a:rPr kumimoji="1" lang="ja-JP" altLang="en-US" dirty="0">
                <a:solidFill>
                  <a:srgbClr val="7030A0"/>
                </a:solidFill>
              </a:rPr>
              <a:t>循環型地域看護師：つばさナース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759131"/>
            <a:ext cx="8995954" cy="4929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/>
              <a:t>　</a:t>
            </a:r>
            <a:r>
              <a:rPr lang="ja-JP" altLang="en-US" sz="3600" dirty="0">
                <a:solidFill>
                  <a:srgbClr val="7030A0"/>
                </a:solidFill>
              </a:rPr>
              <a:t>⇒</a:t>
            </a:r>
            <a:r>
              <a:rPr lang="ja-JP" altLang="en-US" sz="3600" dirty="0"/>
              <a:t>転院患者は、一般病棟・地域包括ケア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　　病棟ともそれ以前より倍化した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　</a:t>
            </a:r>
            <a:r>
              <a:rPr lang="ja-JP" altLang="en-US" sz="3600" dirty="0">
                <a:solidFill>
                  <a:srgbClr val="7030A0"/>
                </a:solidFill>
              </a:rPr>
              <a:t>⇒</a:t>
            </a:r>
            <a:r>
              <a:rPr lang="ja-JP" altLang="en-US" sz="3600" dirty="0"/>
              <a:t>看護師看護師連携（看看連携）を基礎にし　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　　　た</a:t>
            </a:r>
            <a:r>
              <a:rPr lang="ja-JP" altLang="en-US" sz="2100" dirty="0"/>
              <a:t>＊</a:t>
            </a:r>
            <a:r>
              <a:rPr lang="en-US" altLang="ja-JP" sz="2100" dirty="0"/>
              <a:t>2021</a:t>
            </a:r>
            <a:r>
              <a:rPr lang="ja-JP" altLang="en-US" sz="2100" dirty="0"/>
              <a:t>年度発展解消　</a:t>
            </a:r>
            <a:r>
              <a:rPr lang="ja-JP" altLang="en-US" sz="3600" dirty="0" err="1"/>
              <a:t>病病</a:t>
            </a:r>
            <a:r>
              <a:rPr lang="ja-JP" altLang="en-US" sz="3600" dirty="0"/>
              <a:t>連携の促進</a:t>
            </a:r>
            <a:endParaRPr lang="en-US" altLang="ja-JP" sz="2100" dirty="0"/>
          </a:p>
          <a:p>
            <a:pPr marL="0" indent="0">
              <a:buNone/>
            </a:pPr>
            <a:r>
              <a:rPr lang="ja-JP" altLang="en-US" sz="3600" dirty="0"/>
              <a:t>　</a:t>
            </a:r>
            <a:r>
              <a:rPr lang="ja-JP" altLang="en-US" sz="3600" dirty="0">
                <a:solidFill>
                  <a:srgbClr val="7030A0"/>
                </a:solidFill>
              </a:rPr>
              <a:t>⇒</a:t>
            </a:r>
            <a:r>
              <a:rPr lang="en-US" altLang="ja-JP" sz="3600" dirty="0"/>
              <a:t>22</a:t>
            </a:r>
            <a:r>
              <a:rPr lang="ja-JP" altLang="en-US" sz="3600" dirty="0"/>
              <a:t>名の出向で貴重な人材交流になった</a:t>
            </a:r>
            <a:endParaRPr lang="en-US" altLang="ja-JP" sz="36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ja-JP" altLang="en-US" sz="3600" dirty="0"/>
              <a:t>　</a:t>
            </a:r>
            <a:endParaRPr lang="en-US" altLang="ja-JP" sz="3600" dirty="0"/>
          </a:p>
          <a:p>
            <a:pPr marL="0" indent="0">
              <a:buNone/>
            </a:pPr>
            <a:r>
              <a:rPr kumimoji="1" lang="ja-JP" altLang="en-US" sz="3600" dirty="0"/>
              <a:t>　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567" y="4896258"/>
            <a:ext cx="21050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819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24040"/>
          </a:xfrm>
        </p:spPr>
        <p:txBody>
          <a:bodyPr/>
          <a:lstStyle/>
          <a:p>
            <a:r>
              <a:rPr lang="ja-JP" altLang="en-US" dirty="0">
                <a:solidFill>
                  <a:srgbClr val="7030A0"/>
                </a:solidFill>
              </a:rPr>
              <a:t>循環型地域看護師について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2445674"/>
              </p:ext>
            </p:extLst>
          </p:nvPr>
        </p:nvGraphicFramePr>
        <p:xfrm>
          <a:off x="628650" y="1471613"/>
          <a:ext cx="7886700" cy="4705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角丸四角形 4"/>
          <p:cNvSpPr/>
          <p:nvPr/>
        </p:nvSpPr>
        <p:spPr>
          <a:xfrm>
            <a:off x="809898" y="1541417"/>
            <a:ext cx="5477692" cy="22206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tx1"/>
                </a:solidFill>
              </a:rPr>
              <a:t>①中堅看護師として経験を積む中で仕事への向き合い方、育児・介護などの環境変化に対応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 algn="ctr"/>
            <a:r>
              <a:rPr lang="ja-JP" altLang="en-US" sz="2400" b="1" dirty="0">
                <a:solidFill>
                  <a:schemeClr val="tx1"/>
                </a:solidFill>
              </a:rPr>
              <a:t>②</a:t>
            </a:r>
            <a:r>
              <a:rPr kumimoji="1" lang="ja-JP" altLang="en-US" sz="2400" b="1" dirty="0">
                <a:solidFill>
                  <a:schemeClr val="tx1"/>
                </a:solidFill>
              </a:rPr>
              <a:t>地域包括ケア時代の看護を学ぶ</a:t>
            </a:r>
            <a:endParaRPr kumimoji="1" lang="en-US" altLang="ja-JP" sz="2400" b="1" dirty="0">
              <a:solidFill>
                <a:schemeClr val="tx1"/>
              </a:solidFill>
            </a:endParaRPr>
          </a:p>
          <a:p>
            <a:pPr algn="ctr"/>
            <a:r>
              <a:rPr lang="ja-JP" altLang="en-US" sz="2400" b="1" dirty="0">
                <a:solidFill>
                  <a:schemeClr val="tx1"/>
                </a:solidFill>
              </a:rPr>
              <a:t>（６ヶ月～</a:t>
            </a:r>
            <a:r>
              <a:rPr lang="en-US" altLang="ja-JP" sz="2400" b="1" dirty="0">
                <a:solidFill>
                  <a:schemeClr val="tx1"/>
                </a:solidFill>
              </a:rPr>
              <a:t>12</a:t>
            </a:r>
            <a:r>
              <a:rPr lang="ja-JP" altLang="en-US" sz="2400" b="1" dirty="0">
                <a:solidFill>
                  <a:schemeClr val="tx1"/>
                </a:solidFill>
              </a:rPr>
              <a:t>か月）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400" b="1" dirty="0">
                <a:solidFill>
                  <a:schemeClr val="tx1"/>
                </a:solidFill>
              </a:rPr>
              <a:t>③連携の促進に寄与する</a:t>
            </a:r>
          </a:p>
        </p:txBody>
      </p:sp>
      <p:sp>
        <p:nvSpPr>
          <p:cNvPr id="6" name="右矢印 5"/>
          <p:cNvSpPr/>
          <p:nvPr/>
        </p:nvSpPr>
        <p:spPr>
          <a:xfrm rot="2843907">
            <a:off x="6468540" y="3198590"/>
            <a:ext cx="770829" cy="6167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角丸四角形 6"/>
          <p:cNvSpPr/>
          <p:nvPr/>
        </p:nvSpPr>
        <p:spPr>
          <a:xfrm>
            <a:off x="5024846" y="3966754"/>
            <a:ext cx="3997234" cy="150223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tx1"/>
                </a:solidFill>
              </a:rPr>
              <a:t>所属施設に籍をおいたまま</a:t>
            </a:r>
            <a:endParaRPr kumimoji="1" lang="en-US" altLang="ja-JP" sz="2400" b="1" dirty="0">
              <a:solidFill>
                <a:schemeClr val="tx1"/>
              </a:solidFill>
            </a:endParaRPr>
          </a:p>
          <a:p>
            <a:pPr algn="ctr"/>
            <a:r>
              <a:rPr lang="ja-JP" altLang="en-US" sz="2400" b="1" dirty="0">
                <a:solidFill>
                  <a:schemeClr val="tx1"/>
                </a:solidFill>
              </a:rPr>
              <a:t>他事業所での勤務を経験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7370282-ED33-4531-AA7A-0BD135494A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03" y="4409475"/>
            <a:ext cx="1476375" cy="1905000"/>
          </a:xfrm>
          <a:prstGeom prst="rect">
            <a:avLst/>
          </a:prstGeom>
        </p:spPr>
      </p:pic>
      <p:sp>
        <p:nvSpPr>
          <p:cNvPr id="9" name="右矢印 8"/>
          <p:cNvSpPr/>
          <p:nvPr/>
        </p:nvSpPr>
        <p:spPr>
          <a:xfrm rot="10800000">
            <a:off x="4136570" y="4409475"/>
            <a:ext cx="805540" cy="6167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角丸四角形 9"/>
          <p:cNvSpPr/>
          <p:nvPr/>
        </p:nvSpPr>
        <p:spPr>
          <a:xfrm>
            <a:off x="1684090" y="3966754"/>
            <a:ext cx="2339270" cy="1502230"/>
          </a:xfrm>
          <a:prstGeom prst="roundRect">
            <a:avLst/>
          </a:prstGeom>
          <a:solidFill>
            <a:srgbClr val="F8E4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tx1"/>
                </a:solidFill>
              </a:rPr>
              <a:t>所属施設へ</a:t>
            </a:r>
            <a:endParaRPr kumimoji="1" lang="en-US" altLang="ja-JP" sz="2400" b="1" dirty="0">
              <a:solidFill>
                <a:schemeClr val="tx1"/>
              </a:solidFill>
            </a:endParaRPr>
          </a:p>
          <a:p>
            <a:pPr algn="ctr"/>
            <a:r>
              <a:rPr lang="ja-JP" altLang="en-US" sz="2400" b="1" dirty="0">
                <a:solidFill>
                  <a:schemeClr val="tx1"/>
                </a:solidFill>
              </a:rPr>
              <a:t>帰任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990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50166"/>
            <a:ext cx="7886700" cy="1138687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2020</a:t>
            </a:r>
            <a:r>
              <a:rPr kumimoji="1" lang="ja-JP" altLang="en-US" dirty="0">
                <a:solidFill>
                  <a:srgbClr val="FF0000"/>
                </a:solidFill>
              </a:rPr>
              <a:t>年～当初型</a:t>
            </a:r>
            <a:br>
              <a:rPr kumimoji="1" lang="en-US" altLang="ja-JP" dirty="0">
                <a:solidFill>
                  <a:srgbClr val="7030A0"/>
                </a:solidFill>
              </a:rPr>
            </a:br>
            <a:r>
              <a:rPr lang="ja-JP" altLang="en-US" dirty="0">
                <a:solidFill>
                  <a:srgbClr val="7030A0"/>
                </a:solidFill>
              </a:rPr>
              <a:t>養成型地域看護師に</a:t>
            </a:r>
            <a:r>
              <a:rPr kumimoji="1" lang="ja-JP" altLang="en-US" dirty="0">
                <a:solidFill>
                  <a:srgbClr val="7030A0"/>
                </a:solidFill>
              </a:rPr>
              <a:t>ついて</a:t>
            </a:r>
          </a:p>
        </p:txBody>
      </p:sp>
      <p:sp>
        <p:nvSpPr>
          <p:cNvPr id="5" name="円/楕円 4"/>
          <p:cNvSpPr/>
          <p:nvPr/>
        </p:nvSpPr>
        <p:spPr>
          <a:xfrm>
            <a:off x="448574" y="1397479"/>
            <a:ext cx="8059700" cy="12934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tx1"/>
                </a:solidFill>
                <a:latin typeface="+mn-ea"/>
              </a:rPr>
              <a:t>地域包括ケア時代の看護師キャリア支援</a:t>
            </a:r>
            <a:endParaRPr kumimoji="1" lang="en-US" altLang="ja-JP" sz="2400" b="1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kumimoji="1" lang="ja-JP" altLang="en-US" sz="1600" dirty="0">
                <a:solidFill>
                  <a:srgbClr val="0069B8"/>
                </a:solidFill>
                <a:latin typeface="+mn-ea"/>
              </a:rPr>
              <a:t>講義・演習・コンサルタント面談・ケーススタディ・意思決定援助</a:t>
            </a:r>
          </a:p>
        </p:txBody>
      </p:sp>
      <p:graphicFrame>
        <p:nvGraphicFramePr>
          <p:cNvPr id="11" name="コンテンツ プレースホルダー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3713429"/>
              </p:ext>
            </p:extLst>
          </p:nvPr>
        </p:nvGraphicFramePr>
        <p:xfrm>
          <a:off x="671782" y="2527540"/>
          <a:ext cx="7937380" cy="387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図 3">
            <a:extLst>
              <a:ext uri="{FF2B5EF4-FFF2-40B4-BE49-F238E27FC236}">
                <a16:creationId xmlns:a16="http://schemas.microsoft.com/office/drawing/2014/main" id="{87370282-ED33-4531-AA7A-0BD135494A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51" y="4800228"/>
            <a:ext cx="147637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89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15485</TotalTime>
  <Words>863</Words>
  <Application>Microsoft Office PowerPoint</Application>
  <PresentationFormat>画面に合わせる (4:3)</PresentationFormat>
  <Paragraphs>132</Paragraphs>
  <Slides>14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3" baseType="lpstr">
      <vt:lpstr>HGPｺﾞｼｯｸE</vt:lpstr>
      <vt:lpstr>HGP創英角ﾎﾟｯﾌﾟ体</vt:lpstr>
      <vt:lpstr>ＭＳ Ｐゴシック</vt:lpstr>
      <vt:lpstr>Arial</vt:lpstr>
      <vt:lpstr>Calibri</vt:lpstr>
      <vt:lpstr>Calibri Light</vt:lpstr>
      <vt:lpstr>Times</vt:lpstr>
      <vt:lpstr>Times New Roman</vt:lpstr>
      <vt:lpstr>Office テーマ</vt:lpstr>
      <vt:lpstr>   　 　汐田総合病院の看護師育成と 地域看護師 について 2022/3/28</vt:lpstr>
      <vt:lpstr>汐田総合病院概要（鶴見区矢向）</vt:lpstr>
      <vt:lpstr>私たちの目標 地域住民の生活を 医療と在宅ケアを通して支える</vt:lpstr>
      <vt:lpstr>地域包括ケア時代に向けた 汐田総合病院の看護師育成の目的</vt:lpstr>
      <vt:lpstr>地域看護師養成の経緯-1</vt:lpstr>
      <vt:lpstr>地域看護師養成の経緯-2</vt:lpstr>
      <vt:lpstr> 循環型地域看護師：つばさナース</vt:lpstr>
      <vt:lpstr>循環型地域看護師について</vt:lpstr>
      <vt:lpstr>2020年～当初型 養成型地域看護師について</vt:lpstr>
      <vt:lpstr>2020年～当初型 養成型地域看護師：つばめナース</vt:lpstr>
      <vt:lpstr>2022年度～改定型 養成型地域看護師について</vt:lpstr>
      <vt:lpstr>2022年度～改定型　 養成型地域看護師：つばめナース</vt:lpstr>
      <vt:lpstr>PowerPoint プレゼンテーション</vt:lpstr>
      <vt:lpstr>今後の課題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k-ha</cp:lastModifiedBy>
  <cp:revision>689</cp:revision>
  <cp:lastPrinted>2022-03-25T00:40:30Z</cp:lastPrinted>
  <dcterms:created xsi:type="dcterms:W3CDTF">2018-03-23T02:16:23Z</dcterms:created>
  <dcterms:modified xsi:type="dcterms:W3CDTF">2022-03-25T00:40:53Z</dcterms:modified>
</cp:coreProperties>
</file>